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7" r:id="rId2"/>
    <p:sldId id="258"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24" d="100"/>
          <a:sy n="124" d="100"/>
        </p:scale>
        <p:origin x="21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smtClean="0"/>
              <a:t>11/8/2022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08415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4287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1951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4168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57610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7363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smtClean="0"/>
              <a:t>11/8/2022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535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smtClean="0"/>
              <a:t>11/8/2022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52588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11/8/2022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56015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11/8/2022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5604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11/8/2022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600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smtClean="0"/>
              <a:t>11/8/2022</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52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7709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11/8/2022</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1205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11/8/2022</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9390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11/8/2022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706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World Map">
    <p:spTree>
      <p:nvGrpSpPr>
        <p:cNvPr id="1" name=""/>
        <p:cNvGrpSpPr/>
        <p:nvPr/>
      </p:nvGrpSpPr>
      <p:grpSpPr>
        <a:xfrm>
          <a:off x="0" y="0"/>
          <a:ext cx="0" cy="0"/>
          <a:chOff x="0" y="0"/>
          <a:chExt cx="0" cy="0"/>
        </a:xfrm>
      </p:grpSpPr>
      <p:grpSp>
        <p:nvGrpSpPr>
          <p:cNvPr id="5" name="Group 4"/>
          <p:cNvGrpSpPr/>
          <p:nvPr/>
        </p:nvGrpSpPr>
        <p:grpSpPr>
          <a:xfrm>
            <a:off x="541794" y="404602"/>
            <a:ext cx="11105236" cy="6048796"/>
            <a:chOff x="405196" y="330200"/>
            <a:chExt cx="11378432" cy="6197600"/>
          </a:xfrm>
          <a:solidFill>
            <a:schemeClr val="tx2">
              <a:lumMod val="50000"/>
            </a:schemeClr>
          </a:solidFill>
        </p:grpSpPr>
        <p:grpSp>
          <p:nvGrpSpPr>
            <p:cNvPr id="6" name="Group 205"/>
            <p:cNvGrpSpPr>
              <a:grpSpLocks/>
            </p:cNvGrpSpPr>
            <p:nvPr/>
          </p:nvGrpSpPr>
          <p:grpSpPr bwMode="auto">
            <a:xfrm>
              <a:off x="2176452" y="418224"/>
              <a:ext cx="9565859" cy="5728738"/>
              <a:chOff x="1003" y="129"/>
              <a:chExt cx="5325" cy="3189"/>
            </a:xfrm>
            <a:grpFill/>
          </p:grpSpPr>
          <p:sp>
            <p:nvSpPr>
              <p:cNvPr id="163" name="Freeform 5"/>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6"/>
              <p:cNvSpPr>
                <a:spLocks/>
              </p:cNvSpPr>
              <p:nvPr/>
            </p:nvSpPr>
            <p:spPr bwMode="auto">
              <a:xfrm>
                <a:off x="3541" y="2580"/>
                <a:ext cx="131" cy="149"/>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7"/>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8"/>
              <p:cNvSpPr>
                <a:spLocks/>
              </p:cNvSpPr>
              <p:nvPr/>
            </p:nvSpPr>
            <p:spPr bwMode="auto">
              <a:xfrm>
                <a:off x="3488" y="2429"/>
                <a:ext cx="196" cy="2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9"/>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0"/>
              <p:cNvSpPr>
                <a:spLocks/>
              </p:cNvSpPr>
              <p:nvPr/>
            </p:nvSpPr>
            <p:spPr bwMode="auto">
              <a:xfrm>
                <a:off x="3319" y="2133"/>
                <a:ext cx="334" cy="396"/>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11"/>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427" y="1244"/>
                <a:ext cx="90" cy="98"/>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3"/>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4"/>
              <p:cNvSpPr>
                <a:spLocks noEditPoints="1"/>
              </p:cNvSpPr>
              <p:nvPr/>
            </p:nvSpPr>
            <p:spPr bwMode="auto">
              <a:xfrm>
                <a:off x="3837" y="1852"/>
                <a:ext cx="204" cy="147"/>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5"/>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6"/>
              <p:cNvSpPr>
                <a:spLocks/>
              </p:cNvSpPr>
              <p:nvPr/>
            </p:nvSpPr>
            <p:spPr bwMode="auto">
              <a:xfrm>
                <a:off x="2825" y="1662"/>
                <a:ext cx="155" cy="143"/>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18"/>
              <p:cNvSpPr>
                <a:spLocks noEditPoints="1"/>
              </p:cNvSpPr>
              <p:nvPr/>
            </p:nvSpPr>
            <p:spPr bwMode="auto">
              <a:xfrm>
                <a:off x="4847" y="1768"/>
                <a:ext cx="124" cy="314"/>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19"/>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noEditPoints="1"/>
              </p:cNvSpPr>
              <p:nvPr/>
            </p:nvSpPr>
            <p:spPr bwMode="auto">
              <a:xfrm>
                <a:off x="1864" y="1999"/>
                <a:ext cx="234" cy="24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21"/>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noEditPoints="1"/>
              </p:cNvSpPr>
              <p:nvPr/>
            </p:nvSpPr>
            <p:spPr bwMode="auto">
              <a:xfrm>
                <a:off x="5949" y="2598"/>
                <a:ext cx="18" cy="41"/>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3"/>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24"/>
              <p:cNvSpPr>
                <a:spLocks/>
              </p:cNvSpPr>
              <p:nvPr/>
            </p:nvSpPr>
            <p:spPr bwMode="auto">
              <a:xfrm>
                <a:off x="4065" y="1250"/>
                <a:ext cx="282" cy="200"/>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25"/>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26"/>
              <p:cNvSpPr>
                <a:spLocks noEditPoints="1"/>
              </p:cNvSpPr>
              <p:nvPr/>
            </p:nvSpPr>
            <p:spPr bwMode="auto">
              <a:xfrm>
                <a:off x="1003" y="1148"/>
                <a:ext cx="979" cy="565"/>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27"/>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28"/>
              <p:cNvSpPr>
                <a:spLocks/>
              </p:cNvSpPr>
              <p:nvPr/>
            </p:nvSpPr>
            <p:spPr bwMode="auto">
              <a:xfrm>
                <a:off x="2123" y="2904"/>
                <a:ext cx="92" cy="104"/>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29"/>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30"/>
              <p:cNvSpPr>
                <a:spLocks noEditPoints="1"/>
              </p:cNvSpPr>
              <p:nvPr/>
            </p:nvSpPr>
            <p:spPr bwMode="auto">
              <a:xfrm>
                <a:off x="2982" y="838"/>
                <a:ext cx="171" cy="296"/>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31"/>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32"/>
              <p:cNvSpPr>
                <a:spLocks/>
              </p:cNvSpPr>
              <p:nvPr/>
            </p:nvSpPr>
            <p:spPr bwMode="auto">
              <a:xfrm>
                <a:off x="3978" y="1703"/>
                <a:ext cx="90" cy="63"/>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33"/>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34"/>
              <p:cNvSpPr>
                <a:spLocks noEditPoints="1"/>
              </p:cNvSpPr>
              <p:nvPr/>
            </p:nvSpPr>
            <p:spPr bwMode="auto">
              <a:xfrm>
                <a:off x="3512" y="1071"/>
                <a:ext cx="292" cy="210"/>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35"/>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36"/>
              <p:cNvSpPr>
                <a:spLocks noEditPoints="1"/>
              </p:cNvSpPr>
              <p:nvPr/>
            </p:nvSpPr>
            <p:spPr bwMode="auto">
              <a:xfrm>
                <a:off x="3602" y="2162"/>
                <a:ext cx="102" cy="138"/>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37"/>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38"/>
              <p:cNvSpPr>
                <a:spLocks noEditPoints="1"/>
              </p:cNvSpPr>
              <p:nvPr/>
            </p:nvSpPr>
            <p:spPr bwMode="auto">
              <a:xfrm>
                <a:off x="4002" y="1314"/>
                <a:ext cx="241" cy="173"/>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39"/>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0"/>
              <p:cNvSpPr>
                <a:spLocks noEditPoints="1"/>
              </p:cNvSpPr>
              <p:nvPr/>
            </p:nvSpPr>
            <p:spPr bwMode="auto">
              <a:xfrm>
                <a:off x="3561" y="1332"/>
                <a:ext cx="321" cy="151"/>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1"/>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2"/>
              <p:cNvSpPr>
                <a:spLocks/>
              </p:cNvSpPr>
              <p:nvPr/>
            </p:nvSpPr>
            <p:spPr bwMode="auto">
              <a:xfrm>
                <a:off x="3239" y="1446"/>
                <a:ext cx="76" cy="151"/>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3"/>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4"/>
              <p:cNvSpPr>
                <a:spLocks/>
              </p:cNvSpPr>
              <p:nvPr/>
            </p:nvSpPr>
            <p:spPr bwMode="auto">
              <a:xfrm>
                <a:off x="2076" y="2023"/>
                <a:ext cx="10" cy="14"/>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6"/>
              <p:cNvSpPr>
                <a:spLocks/>
              </p:cNvSpPr>
              <p:nvPr/>
            </p:nvSpPr>
            <p:spPr bwMode="auto">
              <a:xfrm>
                <a:off x="3109" y="2005"/>
                <a:ext cx="38" cy="130"/>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8"/>
              <p:cNvSpPr>
                <a:spLocks noEditPoints="1"/>
              </p:cNvSpPr>
              <p:nvPr/>
            </p:nvSpPr>
            <p:spPr bwMode="auto">
              <a:xfrm>
                <a:off x="4772" y="1831"/>
                <a:ext cx="124" cy="312"/>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9"/>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0"/>
              <p:cNvSpPr>
                <a:spLocks noEditPoints="1"/>
              </p:cNvSpPr>
              <p:nvPr/>
            </p:nvSpPr>
            <p:spPr bwMode="auto">
              <a:xfrm>
                <a:off x="3617" y="2292"/>
                <a:ext cx="185" cy="220"/>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1"/>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2"/>
              <p:cNvSpPr>
                <a:spLocks/>
              </p:cNvSpPr>
              <p:nvPr/>
            </p:nvSpPr>
            <p:spPr bwMode="auto">
              <a:xfrm>
                <a:off x="4249" y="1360"/>
                <a:ext cx="127" cy="115"/>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3"/>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4"/>
              <p:cNvSpPr>
                <a:spLocks/>
              </p:cNvSpPr>
              <p:nvPr/>
            </p:nvSpPr>
            <p:spPr bwMode="auto">
              <a:xfrm>
                <a:off x="5145" y="1715"/>
                <a:ext cx="35" cy="69"/>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
              <p:cNvSpPr>
                <a:spLocks/>
              </p:cNvSpPr>
              <p:nvPr/>
            </p:nvSpPr>
            <p:spPr bwMode="auto">
              <a:xfrm>
                <a:off x="3723" y="1442"/>
                <a:ext cx="110" cy="11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7"/>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8"/>
              <p:cNvSpPr>
                <a:spLocks/>
              </p:cNvSpPr>
              <p:nvPr/>
            </p:nvSpPr>
            <p:spPr bwMode="auto">
              <a:xfrm>
                <a:off x="3213" y="1187"/>
                <a:ext cx="83" cy="61"/>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9"/>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60"/>
              <p:cNvSpPr>
                <a:spLocks noEditPoints="1"/>
              </p:cNvSpPr>
              <p:nvPr/>
            </p:nvSpPr>
            <p:spPr bwMode="auto">
              <a:xfrm>
                <a:off x="3310" y="590"/>
                <a:ext cx="221" cy="420"/>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61"/>
              <p:cNvSpPr>
                <a:spLocks/>
              </p:cNvSpPr>
              <p:nvPr/>
            </p:nvSpPr>
            <p:spPr bwMode="auto">
              <a:xfrm>
                <a:off x="3635" y="2800"/>
                <a:ext cx="22" cy="31"/>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62"/>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63"/>
              <p:cNvSpPr>
                <a:spLocks/>
              </p:cNvSpPr>
              <p:nvPr/>
            </p:nvSpPr>
            <p:spPr bwMode="auto">
              <a:xfrm>
                <a:off x="2127" y="2113"/>
                <a:ext cx="71" cy="112"/>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64"/>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65"/>
              <p:cNvSpPr>
                <a:spLocks noEditPoints="1"/>
              </p:cNvSpPr>
              <p:nvPr/>
            </p:nvSpPr>
            <p:spPr bwMode="auto">
              <a:xfrm>
                <a:off x="3480" y="1756"/>
                <a:ext cx="288" cy="418"/>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66"/>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67"/>
              <p:cNvSpPr>
                <a:spLocks/>
              </p:cNvSpPr>
              <p:nvPr/>
            </p:nvSpPr>
            <p:spPr bwMode="auto">
              <a:xfrm>
                <a:off x="4455" y="2052"/>
                <a:ext cx="39" cy="81"/>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68"/>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69"/>
              <p:cNvSpPr>
                <a:spLocks noEditPoints="1"/>
              </p:cNvSpPr>
              <p:nvPr/>
            </p:nvSpPr>
            <p:spPr bwMode="auto">
              <a:xfrm>
                <a:off x="2823" y="1289"/>
                <a:ext cx="388" cy="373"/>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70"/>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71"/>
              <p:cNvSpPr>
                <a:spLocks noEditPoints="1"/>
              </p:cNvSpPr>
              <p:nvPr/>
            </p:nvSpPr>
            <p:spPr bwMode="auto">
              <a:xfrm>
                <a:off x="5247" y="1424"/>
                <a:ext cx="57" cy="11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72"/>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73"/>
              <p:cNvSpPr>
                <a:spLocks noEditPoints="1"/>
              </p:cNvSpPr>
              <p:nvPr/>
            </p:nvSpPr>
            <p:spPr bwMode="auto">
              <a:xfrm>
                <a:off x="3392" y="2723"/>
                <a:ext cx="274" cy="279"/>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74"/>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75"/>
              <p:cNvSpPr>
                <a:spLocks/>
              </p:cNvSpPr>
              <p:nvPr/>
            </p:nvSpPr>
            <p:spPr bwMode="auto">
              <a:xfrm>
                <a:off x="3817" y="2007"/>
                <a:ext cx="165" cy="265"/>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76"/>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77"/>
              <p:cNvSpPr>
                <a:spLocks noEditPoints="1"/>
              </p:cNvSpPr>
              <p:nvPr/>
            </p:nvSpPr>
            <p:spPr bwMode="auto">
              <a:xfrm>
                <a:off x="5753" y="2406"/>
                <a:ext cx="102" cy="90"/>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78"/>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79"/>
              <p:cNvSpPr>
                <a:spLocks/>
              </p:cNvSpPr>
              <p:nvPr/>
            </p:nvSpPr>
            <p:spPr bwMode="auto">
              <a:xfrm>
                <a:off x="3333" y="1205"/>
                <a:ext cx="65" cy="53"/>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80"/>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81"/>
              <p:cNvSpPr>
                <a:spLocks/>
              </p:cNvSpPr>
              <p:nvPr/>
            </p:nvSpPr>
            <p:spPr bwMode="auto">
              <a:xfrm>
                <a:off x="3396" y="1134"/>
                <a:ext cx="125" cy="5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82"/>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83"/>
              <p:cNvSpPr>
                <a:spLocks/>
              </p:cNvSpPr>
              <p:nvPr/>
            </p:nvSpPr>
            <p:spPr bwMode="auto">
              <a:xfrm>
                <a:off x="2882" y="2035"/>
                <a:ext cx="61" cy="74"/>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84"/>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85"/>
              <p:cNvSpPr>
                <a:spLocks/>
              </p:cNvSpPr>
              <p:nvPr/>
            </p:nvSpPr>
            <p:spPr bwMode="auto">
              <a:xfrm>
                <a:off x="2819" y="1889"/>
                <a:ext cx="98" cy="10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86"/>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87"/>
              <p:cNvSpPr>
                <a:spLocks/>
              </p:cNvSpPr>
              <p:nvPr/>
            </p:nvSpPr>
            <p:spPr bwMode="auto">
              <a:xfrm>
                <a:off x="3704" y="1570"/>
                <a:ext cx="357" cy="343"/>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88"/>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89"/>
              <p:cNvSpPr>
                <a:spLocks/>
              </p:cNvSpPr>
              <p:nvPr/>
            </p:nvSpPr>
            <p:spPr bwMode="auto">
              <a:xfrm>
                <a:off x="3600" y="2292"/>
                <a:ext cx="41" cy="35"/>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90"/>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91"/>
              <p:cNvSpPr>
                <a:spLocks noEditPoints="1"/>
              </p:cNvSpPr>
              <p:nvPr/>
            </p:nvSpPr>
            <p:spPr bwMode="auto">
              <a:xfrm>
                <a:off x="3449" y="129"/>
                <a:ext cx="2879" cy="1229"/>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92"/>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93"/>
              <p:cNvSpPr>
                <a:spLocks/>
              </p:cNvSpPr>
              <p:nvPr/>
            </p:nvSpPr>
            <p:spPr bwMode="auto">
              <a:xfrm>
                <a:off x="3476" y="1175"/>
                <a:ext cx="145" cy="116"/>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94"/>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95"/>
              <p:cNvSpPr>
                <a:spLocks/>
              </p:cNvSpPr>
              <p:nvPr/>
            </p:nvSpPr>
            <p:spPr bwMode="auto">
              <a:xfrm>
                <a:off x="3970" y="1699"/>
                <a:ext cx="16" cy="24"/>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96"/>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97"/>
              <p:cNvSpPr>
                <a:spLocks/>
              </p:cNvSpPr>
              <p:nvPr/>
            </p:nvSpPr>
            <p:spPr bwMode="auto">
              <a:xfrm>
                <a:off x="1986" y="1854"/>
                <a:ext cx="29" cy="16"/>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98"/>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99"/>
              <p:cNvSpPr>
                <a:spLocks/>
              </p:cNvSpPr>
              <p:nvPr/>
            </p:nvSpPr>
            <p:spPr bwMode="auto">
              <a:xfrm>
                <a:off x="2953" y="1328"/>
                <a:ext cx="53" cy="122"/>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100"/>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101"/>
              <p:cNvSpPr>
                <a:spLocks/>
              </p:cNvSpPr>
              <p:nvPr/>
            </p:nvSpPr>
            <p:spPr bwMode="auto">
              <a:xfrm>
                <a:off x="3353" y="1014"/>
                <a:ext cx="188" cy="153"/>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102"/>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103"/>
              <p:cNvSpPr>
                <a:spLocks noEditPoints="1"/>
              </p:cNvSpPr>
              <p:nvPr/>
            </p:nvSpPr>
            <p:spPr bwMode="auto">
              <a:xfrm>
                <a:off x="5090" y="1858"/>
                <a:ext cx="161" cy="281"/>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104"/>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105"/>
              <p:cNvSpPr>
                <a:spLocks/>
              </p:cNvSpPr>
              <p:nvPr/>
            </p:nvSpPr>
            <p:spPr bwMode="auto">
              <a:xfrm>
                <a:off x="1735" y="2258"/>
                <a:ext cx="210" cy="379"/>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106"/>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107"/>
              <p:cNvSpPr>
                <a:spLocks/>
              </p:cNvSpPr>
              <p:nvPr/>
            </p:nvSpPr>
            <p:spPr bwMode="auto">
              <a:xfrm>
                <a:off x="2056" y="2659"/>
                <a:ext cx="134" cy="180"/>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108"/>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109"/>
              <p:cNvSpPr>
                <a:spLocks noEditPoints="1"/>
              </p:cNvSpPr>
              <p:nvPr/>
            </p:nvSpPr>
            <p:spPr bwMode="auto">
              <a:xfrm>
                <a:off x="5486" y="2306"/>
                <a:ext cx="259" cy="180"/>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110"/>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111"/>
              <p:cNvSpPr>
                <a:spLocks noEditPoints="1"/>
              </p:cNvSpPr>
              <p:nvPr/>
            </p:nvSpPr>
            <p:spPr bwMode="auto">
              <a:xfrm>
                <a:off x="1707" y="2048"/>
                <a:ext cx="100" cy="5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112"/>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113"/>
              <p:cNvSpPr>
                <a:spLocks/>
              </p:cNvSpPr>
              <p:nvPr/>
            </p:nvSpPr>
            <p:spPr bwMode="auto">
              <a:xfrm>
                <a:off x="4153" y="1460"/>
                <a:ext cx="259" cy="290"/>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114"/>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115"/>
              <p:cNvSpPr>
                <a:spLocks noEditPoints="1"/>
              </p:cNvSpPr>
              <p:nvPr/>
            </p:nvSpPr>
            <p:spPr bwMode="auto">
              <a:xfrm>
                <a:off x="3994" y="1695"/>
                <a:ext cx="135" cy="204"/>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16"/>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117"/>
              <p:cNvSpPr>
                <a:spLocks noEditPoints="1"/>
              </p:cNvSpPr>
              <p:nvPr/>
            </p:nvSpPr>
            <p:spPr bwMode="auto">
              <a:xfrm>
                <a:off x="3198" y="204"/>
                <a:ext cx="457" cy="722"/>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118"/>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119"/>
              <p:cNvSpPr>
                <a:spLocks/>
              </p:cNvSpPr>
              <p:nvPr/>
            </p:nvSpPr>
            <p:spPr bwMode="auto">
              <a:xfrm>
                <a:off x="5225" y="1299"/>
                <a:ext cx="102" cy="14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120"/>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121"/>
              <p:cNvSpPr>
                <a:spLocks/>
              </p:cNvSpPr>
              <p:nvPr/>
            </p:nvSpPr>
            <p:spPr bwMode="auto">
              <a:xfrm>
                <a:off x="3157" y="1950"/>
                <a:ext cx="205" cy="214"/>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122"/>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123"/>
              <p:cNvSpPr>
                <a:spLocks/>
              </p:cNvSpPr>
              <p:nvPr/>
            </p:nvSpPr>
            <p:spPr bwMode="auto">
              <a:xfrm>
                <a:off x="3109" y="1750"/>
                <a:ext cx="275" cy="245"/>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124"/>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125"/>
              <p:cNvSpPr>
                <a:spLocks noEditPoints="1"/>
              </p:cNvSpPr>
              <p:nvPr/>
            </p:nvSpPr>
            <p:spPr bwMode="auto">
              <a:xfrm>
                <a:off x="1637" y="1939"/>
                <a:ext cx="70" cy="8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126"/>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127"/>
              <p:cNvSpPr>
                <a:spLocks noEditPoints="1"/>
              </p:cNvSpPr>
              <p:nvPr/>
            </p:nvSpPr>
            <p:spPr bwMode="auto">
              <a:xfrm>
                <a:off x="5924" y="3010"/>
                <a:ext cx="209" cy="308"/>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128"/>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129"/>
              <p:cNvSpPr>
                <a:spLocks noEditPoints="1"/>
              </p:cNvSpPr>
              <p:nvPr/>
            </p:nvSpPr>
            <p:spPr bwMode="auto">
              <a:xfrm>
                <a:off x="3172" y="1046"/>
                <a:ext cx="75" cy="66"/>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130"/>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131"/>
              <p:cNvSpPr>
                <a:spLocks/>
              </p:cNvSpPr>
              <p:nvPr/>
            </p:nvSpPr>
            <p:spPr bwMode="auto">
              <a:xfrm>
                <a:off x="4470" y="1613"/>
                <a:ext cx="140" cy="84"/>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132"/>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133"/>
              <p:cNvSpPr>
                <a:spLocks noEditPoints="1"/>
              </p:cNvSpPr>
              <p:nvPr/>
            </p:nvSpPr>
            <p:spPr bwMode="auto">
              <a:xfrm>
                <a:off x="3313" y="2612"/>
                <a:ext cx="228" cy="261"/>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134"/>
              <p:cNvSpPr>
                <a:spLocks/>
              </p:cNvSpPr>
              <p:nvPr/>
            </p:nvSpPr>
            <p:spPr bwMode="auto">
              <a:xfrm>
                <a:off x="3910" y="1371"/>
                <a:ext cx="15" cy="18"/>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135"/>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136"/>
              <p:cNvSpPr>
                <a:spLocks/>
              </p:cNvSpPr>
              <p:nvPr/>
            </p:nvSpPr>
            <p:spPr bwMode="auto">
              <a:xfrm>
                <a:off x="3625" y="2484"/>
                <a:ext cx="183" cy="336"/>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137"/>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138"/>
              <p:cNvSpPr>
                <a:spLocks/>
              </p:cNvSpPr>
              <p:nvPr/>
            </p:nvSpPr>
            <p:spPr bwMode="auto">
              <a:xfrm>
                <a:off x="2906" y="1475"/>
                <a:ext cx="190" cy="189"/>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139"/>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140"/>
              <p:cNvSpPr>
                <a:spLocks noEditPoints="1"/>
              </p:cNvSpPr>
              <p:nvPr/>
            </p:nvSpPr>
            <p:spPr bwMode="auto">
              <a:xfrm>
                <a:off x="4612" y="1083"/>
                <a:ext cx="531" cy="261"/>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141"/>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142"/>
              <p:cNvSpPr>
                <a:spLocks/>
              </p:cNvSpPr>
              <p:nvPr/>
            </p:nvSpPr>
            <p:spPr bwMode="auto">
              <a:xfrm>
                <a:off x="3231" y="1291"/>
                <a:ext cx="6" cy="6"/>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143"/>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144"/>
              <p:cNvSpPr>
                <a:spLocks/>
              </p:cNvSpPr>
              <p:nvPr/>
            </p:nvSpPr>
            <p:spPr bwMode="auto">
              <a:xfrm>
                <a:off x="3570" y="1167"/>
                <a:ext cx="65" cy="83"/>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145"/>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146"/>
              <p:cNvSpPr>
                <a:spLocks/>
              </p:cNvSpPr>
              <p:nvPr/>
            </p:nvSpPr>
            <p:spPr bwMode="auto">
              <a:xfrm>
                <a:off x="1133" y="1544"/>
                <a:ext cx="518" cy="387"/>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147"/>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148"/>
              <p:cNvSpPr>
                <a:spLocks/>
              </p:cNvSpPr>
              <p:nvPr/>
            </p:nvSpPr>
            <p:spPr bwMode="auto">
              <a:xfrm>
                <a:off x="4078" y="2680"/>
                <a:ext cx="14" cy="16"/>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149"/>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150"/>
              <p:cNvSpPr>
                <a:spLocks/>
              </p:cNvSpPr>
              <p:nvPr/>
            </p:nvSpPr>
            <p:spPr bwMode="auto">
              <a:xfrm>
                <a:off x="2827" y="1676"/>
                <a:ext cx="208" cy="261"/>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151"/>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152"/>
              <p:cNvSpPr>
                <a:spLocks/>
              </p:cNvSpPr>
              <p:nvPr/>
            </p:nvSpPr>
            <p:spPr bwMode="auto">
              <a:xfrm>
                <a:off x="2908" y="1719"/>
                <a:ext cx="278" cy="331"/>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153"/>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154"/>
              <p:cNvSpPr>
                <a:spLocks noEditPoints="1"/>
              </p:cNvSpPr>
              <p:nvPr/>
            </p:nvSpPr>
            <p:spPr bwMode="auto">
              <a:xfrm>
                <a:off x="4814" y="2109"/>
                <a:ext cx="313" cy="130"/>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155"/>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156"/>
              <p:cNvSpPr>
                <a:spLocks/>
              </p:cNvSpPr>
              <p:nvPr/>
            </p:nvSpPr>
            <p:spPr bwMode="auto">
              <a:xfrm>
                <a:off x="3661" y="2453"/>
                <a:ext cx="60" cy="163"/>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157"/>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158"/>
              <p:cNvSpPr>
                <a:spLocks/>
              </p:cNvSpPr>
              <p:nvPr/>
            </p:nvSpPr>
            <p:spPr bwMode="auto">
              <a:xfrm>
                <a:off x="3837" y="2519"/>
                <a:ext cx="133" cy="285"/>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159"/>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160"/>
              <p:cNvSpPr>
                <a:spLocks/>
              </p:cNvSpPr>
              <p:nvPr/>
            </p:nvSpPr>
            <p:spPr bwMode="auto">
              <a:xfrm>
                <a:off x="3466" y="1326"/>
                <a:ext cx="51" cy="43"/>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161"/>
              <p:cNvSpPr>
                <a:spLocks/>
              </p:cNvSpPr>
              <p:nvPr/>
            </p:nvSpPr>
            <p:spPr bwMode="auto">
              <a:xfrm>
                <a:off x="3211" y="1132"/>
                <a:ext cx="16" cy="22"/>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162"/>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163"/>
              <p:cNvSpPr>
                <a:spLocks noEditPoints="1"/>
              </p:cNvSpPr>
              <p:nvPr/>
            </p:nvSpPr>
            <p:spPr bwMode="auto">
              <a:xfrm>
                <a:off x="3466" y="967"/>
                <a:ext cx="104" cy="75"/>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164"/>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65"/>
              <p:cNvSpPr>
                <a:spLocks/>
              </p:cNvSpPr>
              <p:nvPr/>
            </p:nvSpPr>
            <p:spPr bwMode="auto">
              <a:xfrm>
                <a:off x="3286" y="1203"/>
                <a:ext cx="8" cy="9"/>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66"/>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167"/>
              <p:cNvSpPr>
                <a:spLocks/>
              </p:cNvSpPr>
              <p:nvPr/>
            </p:nvSpPr>
            <p:spPr bwMode="auto">
              <a:xfrm>
                <a:off x="3257" y="1536"/>
                <a:ext cx="286" cy="300"/>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168"/>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169"/>
              <p:cNvSpPr>
                <a:spLocks/>
              </p:cNvSpPr>
              <p:nvPr/>
            </p:nvSpPr>
            <p:spPr bwMode="auto">
              <a:xfrm>
                <a:off x="2919" y="2068"/>
                <a:ext cx="73" cy="96"/>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170"/>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171"/>
              <p:cNvSpPr>
                <a:spLocks/>
              </p:cNvSpPr>
              <p:nvPr/>
            </p:nvSpPr>
            <p:spPr bwMode="auto">
              <a:xfrm>
                <a:off x="3568" y="2875"/>
                <a:ext cx="34" cy="31"/>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172"/>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173"/>
              <p:cNvSpPr>
                <a:spLocks/>
              </p:cNvSpPr>
              <p:nvPr/>
            </p:nvSpPr>
            <p:spPr bwMode="auto">
              <a:xfrm>
                <a:off x="3712" y="1505"/>
                <a:ext cx="33" cy="53"/>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174"/>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175"/>
              <p:cNvSpPr>
                <a:spLocks/>
              </p:cNvSpPr>
              <p:nvPr/>
            </p:nvSpPr>
            <p:spPr bwMode="auto">
              <a:xfrm>
                <a:off x="3472" y="920"/>
                <a:ext cx="132" cy="77"/>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176"/>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177"/>
              <p:cNvSpPr>
                <a:spLocks/>
              </p:cNvSpPr>
              <p:nvPr/>
            </p:nvSpPr>
            <p:spPr bwMode="auto">
              <a:xfrm>
                <a:off x="4816" y="1778"/>
                <a:ext cx="117" cy="180"/>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178"/>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179"/>
              <p:cNvSpPr>
                <a:spLocks noEditPoints="1"/>
              </p:cNvSpPr>
              <p:nvPr/>
            </p:nvSpPr>
            <p:spPr bwMode="auto">
              <a:xfrm>
                <a:off x="4288" y="1305"/>
                <a:ext cx="186" cy="92"/>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180"/>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181"/>
              <p:cNvSpPr>
                <a:spLocks/>
              </p:cNvSpPr>
              <p:nvPr/>
            </p:nvSpPr>
            <p:spPr bwMode="auto">
              <a:xfrm>
                <a:off x="3892" y="1597"/>
                <a:ext cx="45" cy="39"/>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182"/>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183"/>
              <p:cNvSpPr>
                <a:spLocks noEditPoints="1"/>
              </p:cNvSpPr>
              <p:nvPr/>
            </p:nvSpPr>
            <p:spPr bwMode="auto">
              <a:xfrm>
                <a:off x="3688" y="2154"/>
                <a:ext cx="149" cy="197"/>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184"/>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185"/>
              <p:cNvSpPr>
                <a:spLocks noEditPoints="1"/>
              </p:cNvSpPr>
              <p:nvPr/>
            </p:nvSpPr>
            <p:spPr bwMode="auto">
              <a:xfrm>
                <a:off x="3912" y="1004"/>
                <a:ext cx="694" cy="354"/>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186"/>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187"/>
              <p:cNvSpPr>
                <a:spLocks/>
              </p:cNvSpPr>
              <p:nvPr/>
            </p:nvSpPr>
            <p:spPr bwMode="auto">
              <a:xfrm>
                <a:off x="3708" y="1540"/>
                <a:ext cx="78" cy="92"/>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188"/>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189"/>
              <p:cNvSpPr>
                <a:spLocks noEditPoints="1"/>
              </p:cNvSpPr>
              <p:nvPr/>
            </p:nvSpPr>
            <p:spPr bwMode="auto">
              <a:xfrm>
                <a:off x="5263" y="1248"/>
                <a:ext cx="317" cy="441"/>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190"/>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191"/>
              <p:cNvSpPr>
                <a:spLocks/>
              </p:cNvSpPr>
              <p:nvPr/>
            </p:nvSpPr>
            <p:spPr bwMode="auto">
              <a:xfrm>
                <a:off x="1790" y="1850"/>
                <a:ext cx="39" cy="22"/>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192"/>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193"/>
              <p:cNvSpPr>
                <a:spLocks/>
              </p:cNvSpPr>
              <p:nvPr/>
            </p:nvSpPr>
            <p:spPr bwMode="auto">
              <a:xfrm>
                <a:off x="2964" y="2025"/>
                <a:ext cx="110" cy="139"/>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194"/>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195"/>
              <p:cNvSpPr>
                <a:spLocks noEditPoints="1"/>
              </p:cNvSpPr>
              <p:nvPr/>
            </p:nvSpPr>
            <p:spPr bwMode="auto">
              <a:xfrm>
                <a:off x="3227" y="1212"/>
                <a:ext cx="196" cy="24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196"/>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197"/>
              <p:cNvSpPr>
                <a:spLocks noEditPoints="1"/>
              </p:cNvSpPr>
              <p:nvPr/>
            </p:nvSpPr>
            <p:spPr bwMode="auto">
              <a:xfrm>
                <a:off x="3700" y="1550"/>
                <a:ext cx="27" cy="78"/>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198"/>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199"/>
              <p:cNvSpPr>
                <a:spLocks noEditPoints="1"/>
              </p:cNvSpPr>
              <p:nvPr/>
            </p:nvSpPr>
            <p:spPr bwMode="auto">
              <a:xfrm>
                <a:off x="2943" y="995"/>
                <a:ext cx="66" cy="106"/>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00"/>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01"/>
              <p:cNvSpPr>
                <a:spLocks/>
              </p:cNvSpPr>
              <p:nvPr/>
            </p:nvSpPr>
            <p:spPr bwMode="auto">
              <a:xfrm>
                <a:off x="3776" y="1444"/>
                <a:ext cx="175" cy="181"/>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02"/>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03"/>
              <p:cNvSpPr>
                <a:spLocks noEditPoints="1"/>
              </p:cNvSpPr>
              <p:nvPr/>
            </p:nvSpPr>
            <p:spPr bwMode="auto">
              <a:xfrm>
                <a:off x="3861" y="1385"/>
                <a:ext cx="333" cy="338"/>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04"/>
              <p:cNvSpPr>
                <a:spLocks noEditPoints="1"/>
              </p:cNvSpPr>
              <p:nvPr/>
            </p:nvSpPr>
            <p:spPr bwMode="auto">
              <a:xfrm>
                <a:off x="4721" y="2131"/>
                <a:ext cx="769" cy="363"/>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reeform 206"/>
            <p:cNvSpPr>
              <a:spLocks noEditPoints="1"/>
            </p:cNvSpPr>
            <p:nvPr/>
          </p:nvSpPr>
          <p:spPr bwMode="auto">
            <a:xfrm>
              <a:off x="8855487" y="4014628"/>
              <a:ext cx="1381436" cy="652096"/>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207"/>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08"/>
            <p:cNvSpPr>
              <a:spLocks noEditPoints="1"/>
            </p:cNvSpPr>
            <p:nvPr/>
          </p:nvSpPr>
          <p:spPr bwMode="auto">
            <a:xfrm>
              <a:off x="8052494" y="2832593"/>
              <a:ext cx="885628" cy="114251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09"/>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10"/>
            <p:cNvSpPr>
              <a:spLocks noEditPoints="1"/>
            </p:cNvSpPr>
            <p:nvPr/>
          </p:nvSpPr>
          <p:spPr bwMode="auto">
            <a:xfrm>
              <a:off x="5248305" y="1391876"/>
              <a:ext cx="317964" cy="168862"/>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grpFill/>
            <a:ln w="2" cap="flat">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1"/>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2"/>
            <p:cNvSpPr>
              <a:spLocks/>
            </p:cNvSpPr>
            <p:nvPr/>
          </p:nvSpPr>
          <p:spPr bwMode="auto">
            <a:xfrm>
              <a:off x="6468065" y="2290079"/>
              <a:ext cx="215569" cy="152695"/>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13"/>
            <p:cNvSpPr>
              <a:spLocks/>
            </p:cNvSpPr>
            <p:nvPr/>
          </p:nvSpPr>
          <p:spPr bwMode="auto">
            <a:xfrm>
              <a:off x="9444708" y="3376904"/>
              <a:ext cx="14371" cy="10778"/>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14"/>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15"/>
            <p:cNvSpPr>
              <a:spLocks/>
            </p:cNvSpPr>
            <p:nvPr/>
          </p:nvSpPr>
          <p:spPr bwMode="auto">
            <a:xfrm>
              <a:off x="3250702" y="3619419"/>
              <a:ext cx="194012" cy="116767"/>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16"/>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7"/>
            <p:cNvSpPr>
              <a:spLocks noEditPoints="1"/>
            </p:cNvSpPr>
            <p:nvPr/>
          </p:nvSpPr>
          <p:spPr bwMode="auto">
            <a:xfrm>
              <a:off x="1091423" y="3369718"/>
              <a:ext cx="156288" cy="132934"/>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18"/>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19"/>
            <p:cNvSpPr>
              <a:spLocks/>
            </p:cNvSpPr>
            <p:nvPr/>
          </p:nvSpPr>
          <p:spPr bwMode="auto">
            <a:xfrm>
              <a:off x="3712379" y="3468521"/>
              <a:ext cx="88024" cy="62875"/>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20"/>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21"/>
            <p:cNvSpPr>
              <a:spLocks/>
            </p:cNvSpPr>
            <p:nvPr/>
          </p:nvSpPr>
          <p:spPr bwMode="auto">
            <a:xfrm>
              <a:off x="4089624" y="3908640"/>
              <a:ext cx="149102" cy="29640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22"/>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23"/>
            <p:cNvSpPr>
              <a:spLocks/>
            </p:cNvSpPr>
            <p:nvPr/>
          </p:nvSpPr>
          <p:spPr bwMode="auto">
            <a:xfrm>
              <a:off x="5467467" y="3750556"/>
              <a:ext cx="84432" cy="62875"/>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24"/>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25"/>
            <p:cNvSpPr>
              <a:spLocks/>
            </p:cNvSpPr>
            <p:nvPr/>
          </p:nvSpPr>
          <p:spPr bwMode="auto">
            <a:xfrm>
              <a:off x="5515970" y="3750556"/>
              <a:ext cx="226347" cy="201197"/>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6"/>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27"/>
            <p:cNvSpPr>
              <a:spLocks/>
            </p:cNvSpPr>
            <p:nvPr/>
          </p:nvSpPr>
          <p:spPr bwMode="auto">
            <a:xfrm>
              <a:off x="3157289" y="3545766"/>
              <a:ext cx="125748" cy="158084"/>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28"/>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29"/>
            <p:cNvSpPr>
              <a:spLocks noEditPoints="1"/>
            </p:cNvSpPr>
            <p:nvPr/>
          </p:nvSpPr>
          <p:spPr bwMode="auto">
            <a:xfrm>
              <a:off x="3773457" y="330200"/>
              <a:ext cx="1834131" cy="1417364"/>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30"/>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31"/>
            <p:cNvSpPr>
              <a:spLocks noEditPoints="1"/>
            </p:cNvSpPr>
            <p:nvPr/>
          </p:nvSpPr>
          <p:spPr bwMode="auto">
            <a:xfrm>
              <a:off x="6584831" y="2593671"/>
              <a:ext cx="235330" cy="29640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232"/>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233"/>
            <p:cNvSpPr>
              <a:spLocks/>
            </p:cNvSpPr>
            <p:nvPr/>
          </p:nvSpPr>
          <p:spPr bwMode="auto">
            <a:xfrm>
              <a:off x="5859083" y="3784688"/>
              <a:ext cx="143712" cy="271258"/>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34"/>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35"/>
            <p:cNvSpPr>
              <a:spLocks/>
            </p:cNvSpPr>
            <p:nvPr/>
          </p:nvSpPr>
          <p:spPr bwMode="auto">
            <a:xfrm>
              <a:off x="6142915" y="1990079"/>
              <a:ext cx="271258" cy="357485"/>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36"/>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37"/>
            <p:cNvSpPr>
              <a:spLocks/>
            </p:cNvSpPr>
            <p:nvPr/>
          </p:nvSpPr>
          <p:spPr bwMode="auto">
            <a:xfrm>
              <a:off x="7190220" y="2498462"/>
              <a:ext cx="217366" cy="120360"/>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38"/>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39"/>
            <p:cNvSpPr>
              <a:spLocks/>
            </p:cNvSpPr>
            <p:nvPr/>
          </p:nvSpPr>
          <p:spPr bwMode="auto">
            <a:xfrm>
              <a:off x="5460281" y="3703849"/>
              <a:ext cx="98803" cy="35928"/>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40"/>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41"/>
            <p:cNvSpPr>
              <a:spLocks/>
            </p:cNvSpPr>
            <p:nvPr/>
          </p:nvSpPr>
          <p:spPr bwMode="auto">
            <a:xfrm>
              <a:off x="6234532" y="4127801"/>
              <a:ext cx="183233" cy="246108"/>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2"/>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43"/>
            <p:cNvSpPr>
              <a:spLocks/>
            </p:cNvSpPr>
            <p:nvPr/>
          </p:nvSpPr>
          <p:spPr bwMode="auto">
            <a:xfrm>
              <a:off x="4305193" y="3996664"/>
              <a:ext cx="98803" cy="179641"/>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44"/>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45"/>
            <p:cNvSpPr>
              <a:spLocks noEditPoints="1"/>
            </p:cNvSpPr>
            <p:nvPr/>
          </p:nvSpPr>
          <p:spPr bwMode="auto">
            <a:xfrm>
              <a:off x="5823155" y="2171516"/>
              <a:ext cx="5252689" cy="2942512"/>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91" h="835">
                  <a:moveTo>
                    <a:pt x="1457" y="809"/>
                  </a:moveTo>
                  <a:cubicBezTo>
                    <a:pt x="1457" y="809"/>
                    <a:pt x="1457" y="812"/>
                    <a:pt x="1457" y="813"/>
                  </a:cubicBezTo>
                  <a:cubicBezTo>
                    <a:pt x="1458" y="814"/>
                    <a:pt x="1458" y="814"/>
                    <a:pt x="1458" y="814"/>
                  </a:cubicBezTo>
                  <a:cubicBezTo>
                    <a:pt x="1459" y="817"/>
                    <a:pt x="1461" y="822"/>
                    <a:pt x="1464" y="824"/>
                  </a:cubicBezTo>
                  <a:cubicBezTo>
                    <a:pt x="1465" y="824"/>
                    <a:pt x="1466" y="825"/>
                    <a:pt x="1467" y="825"/>
                  </a:cubicBezTo>
                  <a:cubicBezTo>
                    <a:pt x="1468" y="827"/>
                    <a:pt x="1468" y="830"/>
                    <a:pt x="1471" y="831"/>
                  </a:cubicBezTo>
                  <a:cubicBezTo>
                    <a:pt x="1472" y="832"/>
                    <a:pt x="1474" y="832"/>
                    <a:pt x="1475" y="832"/>
                  </a:cubicBezTo>
                  <a:cubicBezTo>
                    <a:pt x="1476" y="833"/>
                    <a:pt x="1478" y="835"/>
                    <a:pt x="1479" y="835"/>
                  </a:cubicBezTo>
                  <a:cubicBezTo>
                    <a:pt x="1481" y="835"/>
                    <a:pt x="1481" y="834"/>
                    <a:pt x="1482" y="834"/>
                  </a:cubicBezTo>
                  <a:cubicBezTo>
                    <a:pt x="1483" y="835"/>
                    <a:pt x="1483" y="833"/>
                    <a:pt x="1483" y="833"/>
                  </a:cubicBezTo>
                  <a:cubicBezTo>
                    <a:pt x="1481" y="832"/>
                    <a:pt x="1478" y="830"/>
                    <a:pt x="1477" y="828"/>
                  </a:cubicBezTo>
                  <a:cubicBezTo>
                    <a:pt x="1476" y="827"/>
                    <a:pt x="1476" y="826"/>
                    <a:pt x="1476" y="826"/>
                  </a:cubicBezTo>
                  <a:cubicBezTo>
                    <a:pt x="1474" y="825"/>
                    <a:pt x="1472" y="826"/>
                    <a:pt x="1471" y="824"/>
                  </a:cubicBezTo>
                  <a:cubicBezTo>
                    <a:pt x="1470" y="824"/>
                    <a:pt x="1471" y="823"/>
                    <a:pt x="1471" y="822"/>
                  </a:cubicBezTo>
                  <a:cubicBezTo>
                    <a:pt x="1470" y="822"/>
                    <a:pt x="1470" y="822"/>
                    <a:pt x="1470" y="822"/>
                  </a:cubicBezTo>
                  <a:cubicBezTo>
                    <a:pt x="1469" y="822"/>
                    <a:pt x="1462" y="814"/>
                    <a:pt x="1461" y="813"/>
                  </a:cubicBezTo>
                  <a:cubicBezTo>
                    <a:pt x="1461" y="812"/>
                    <a:pt x="1462" y="810"/>
                    <a:pt x="1461" y="810"/>
                  </a:cubicBezTo>
                  <a:cubicBezTo>
                    <a:pt x="1461" y="809"/>
                    <a:pt x="1458" y="809"/>
                    <a:pt x="1457" y="809"/>
                  </a:cubicBezTo>
                  <a:close/>
                  <a:moveTo>
                    <a:pt x="1481" y="816"/>
                  </a:moveTo>
                  <a:cubicBezTo>
                    <a:pt x="1480" y="816"/>
                    <a:pt x="1480" y="820"/>
                    <a:pt x="1480" y="821"/>
                  </a:cubicBezTo>
                  <a:cubicBezTo>
                    <a:pt x="1481" y="821"/>
                    <a:pt x="1482" y="821"/>
                    <a:pt x="1482" y="821"/>
                  </a:cubicBezTo>
                  <a:cubicBezTo>
                    <a:pt x="1483" y="819"/>
                    <a:pt x="1483" y="819"/>
                    <a:pt x="1483" y="819"/>
                  </a:cubicBezTo>
                  <a:cubicBezTo>
                    <a:pt x="1482" y="818"/>
                    <a:pt x="1481" y="816"/>
                    <a:pt x="1481" y="816"/>
                  </a:cubicBezTo>
                  <a:close/>
                  <a:moveTo>
                    <a:pt x="1488" y="826"/>
                  </a:moveTo>
                  <a:cubicBezTo>
                    <a:pt x="1489" y="828"/>
                    <a:pt x="1489" y="828"/>
                    <a:pt x="1489" y="828"/>
                  </a:cubicBezTo>
                  <a:cubicBezTo>
                    <a:pt x="1490" y="828"/>
                    <a:pt x="1491" y="826"/>
                    <a:pt x="1488" y="826"/>
                  </a:cubicBezTo>
                  <a:close/>
                  <a:moveTo>
                    <a:pt x="517" y="815"/>
                  </a:moveTo>
                  <a:cubicBezTo>
                    <a:pt x="517" y="815"/>
                    <a:pt x="516" y="815"/>
                    <a:pt x="515" y="816"/>
                  </a:cubicBezTo>
                  <a:cubicBezTo>
                    <a:pt x="516" y="817"/>
                    <a:pt x="516" y="817"/>
                    <a:pt x="516" y="819"/>
                  </a:cubicBezTo>
                  <a:cubicBezTo>
                    <a:pt x="522" y="819"/>
                    <a:pt x="523" y="820"/>
                    <a:pt x="519" y="815"/>
                  </a:cubicBezTo>
                  <a:cubicBezTo>
                    <a:pt x="519" y="815"/>
                    <a:pt x="517" y="815"/>
                    <a:pt x="517" y="815"/>
                  </a:cubicBezTo>
                  <a:close/>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close/>
                  <a:moveTo>
                    <a:pt x="123" y="103"/>
                  </a:moveTo>
                  <a:cubicBezTo>
                    <a:pt x="122" y="105"/>
                    <a:pt x="122" y="107"/>
                    <a:pt x="120" y="108"/>
                  </a:cubicBezTo>
                  <a:cubicBezTo>
                    <a:pt x="119" y="109"/>
                    <a:pt x="117" y="108"/>
                    <a:pt x="116" y="110"/>
                  </a:cubicBezTo>
                  <a:cubicBezTo>
                    <a:pt x="115" y="112"/>
                    <a:pt x="116" y="117"/>
                    <a:pt x="117" y="119"/>
                  </a:cubicBezTo>
                  <a:cubicBezTo>
                    <a:pt x="116" y="119"/>
                    <a:pt x="116" y="119"/>
                    <a:pt x="116" y="120"/>
                  </a:cubicBezTo>
                  <a:cubicBezTo>
                    <a:pt x="117" y="122"/>
                    <a:pt x="121" y="123"/>
                    <a:pt x="123" y="124"/>
                  </a:cubicBezTo>
                  <a:cubicBezTo>
                    <a:pt x="124" y="118"/>
                    <a:pt x="127" y="112"/>
                    <a:pt x="125" y="105"/>
                  </a:cubicBezTo>
                  <a:cubicBezTo>
                    <a:pt x="125" y="104"/>
                    <a:pt x="123" y="103"/>
                    <a:pt x="123"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46"/>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47"/>
            <p:cNvSpPr>
              <a:spLocks noEditPoints="1"/>
            </p:cNvSpPr>
            <p:nvPr/>
          </p:nvSpPr>
          <p:spPr bwMode="auto">
            <a:xfrm>
              <a:off x="6559681" y="1183493"/>
              <a:ext cx="388024" cy="556886"/>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48"/>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49"/>
            <p:cNvSpPr>
              <a:spLocks noEditPoints="1"/>
            </p:cNvSpPr>
            <p:nvPr/>
          </p:nvSpPr>
          <p:spPr bwMode="auto">
            <a:xfrm>
              <a:off x="11347102" y="4878699"/>
              <a:ext cx="91617" cy="80839"/>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50"/>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1"/>
            <p:cNvSpPr>
              <a:spLocks noEditPoints="1"/>
            </p:cNvSpPr>
            <p:nvPr/>
          </p:nvSpPr>
          <p:spPr bwMode="auto">
            <a:xfrm>
              <a:off x="4093217" y="6308637"/>
              <a:ext cx="765269" cy="176048"/>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52"/>
            <p:cNvSpPr>
              <a:spLocks/>
            </p:cNvSpPr>
            <p:nvPr/>
          </p:nvSpPr>
          <p:spPr bwMode="auto">
            <a:xfrm>
              <a:off x="7087824" y="3795467"/>
              <a:ext cx="43114" cy="25150"/>
            </a:xfrm>
            <a:custGeom>
              <a:avLst/>
              <a:gdLst>
                <a:gd name="T0" fmla="*/ 7 w 12"/>
                <a:gd name="T1" fmla="*/ 1 h 7"/>
                <a:gd name="T2" fmla="*/ 5 w 12"/>
                <a:gd name="T3" fmla="*/ 7 h 7"/>
                <a:gd name="T4" fmla="*/ 7 w 12"/>
                <a:gd name="T5" fmla="*/ 1 h 7"/>
              </a:gdLst>
              <a:ahLst/>
              <a:cxnLst>
                <a:cxn ang="0">
                  <a:pos x="T0" y="T1"/>
                </a:cxn>
                <a:cxn ang="0">
                  <a:pos x="T2" y="T3"/>
                </a:cxn>
                <a:cxn ang="0">
                  <a:pos x="T4" y="T5"/>
                </a:cxn>
              </a:cxnLst>
              <a:rect l="0" t="0" r="r" b="b"/>
              <a:pathLst>
                <a:path w="12" h="7">
                  <a:moveTo>
                    <a:pt x="7" y="1"/>
                  </a:moveTo>
                  <a:cubicBezTo>
                    <a:pt x="12" y="2"/>
                    <a:pt x="5" y="7"/>
                    <a:pt x="5" y="7"/>
                  </a:cubicBezTo>
                  <a:cubicBezTo>
                    <a:pt x="2" y="5"/>
                    <a:pt x="0" y="0"/>
                    <a:pt x="7"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53"/>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54"/>
            <p:cNvSpPr>
              <a:spLocks/>
            </p:cNvSpPr>
            <p:nvPr/>
          </p:nvSpPr>
          <p:spPr bwMode="auto">
            <a:xfrm>
              <a:off x="6960280" y="3666126"/>
              <a:ext cx="472455" cy="414970"/>
            </a:xfrm>
            <a:custGeom>
              <a:avLst/>
              <a:gdLst>
                <a:gd name="T0" fmla="*/ 89 w 134"/>
                <a:gd name="T1" fmla="*/ 45 h 118"/>
                <a:gd name="T2" fmla="*/ 87 w 134"/>
                <a:gd name="T3" fmla="*/ 49 h 118"/>
                <a:gd name="T4" fmla="*/ 90 w 134"/>
                <a:gd name="T5" fmla="*/ 54 h 118"/>
                <a:gd name="T6" fmla="*/ 93 w 134"/>
                <a:gd name="T7" fmla="*/ 59 h 118"/>
                <a:gd name="T8" fmla="*/ 99 w 134"/>
                <a:gd name="T9" fmla="*/ 63 h 118"/>
                <a:gd name="T10" fmla="*/ 122 w 134"/>
                <a:gd name="T11" fmla="*/ 74 h 118"/>
                <a:gd name="T12" fmla="*/ 134 w 134"/>
                <a:gd name="T13" fmla="*/ 74 h 118"/>
                <a:gd name="T14" fmla="*/ 112 w 134"/>
                <a:gd name="T15" fmla="*/ 108 h 118"/>
                <a:gd name="T16" fmla="*/ 101 w 134"/>
                <a:gd name="T17" fmla="*/ 109 h 118"/>
                <a:gd name="T18" fmla="*/ 97 w 134"/>
                <a:gd name="T19" fmla="*/ 111 h 118"/>
                <a:gd name="T20" fmla="*/ 89 w 134"/>
                <a:gd name="T21" fmla="*/ 112 h 118"/>
                <a:gd name="T22" fmla="*/ 87 w 134"/>
                <a:gd name="T23" fmla="*/ 114 h 118"/>
                <a:gd name="T24" fmla="*/ 77 w 134"/>
                <a:gd name="T25" fmla="*/ 115 h 118"/>
                <a:gd name="T26" fmla="*/ 75 w 134"/>
                <a:gd name="T27" fmla="*/ 111 h 118"/>
                <a:gd name="T28" fmla="*/ 69 w 134"/>
                <a:gd name="T29" fmla="*/ 114 h 118"/>
                <a:gd name="T30" fmla="*/ 66 w 134"/>
                <a:gd name="T31" fmla="*/ 117 h 118"/>
                <a:gd name="T32" fmla="*/ 61 w 134"/>
                <a:gd name="T33" fmla="*/ 117 h 118"/>
                <a:gd name="T34" fmla="*/ 56 w 134"/>
                <a:gd name="T35" fmla="*/ 116 h 118"/>
                <a:gd name="T36" fmla="*/ 49 w 134"/>
                <a:gd name="T37" fmla="*/ 115 h 118"/>
                <a:gd name="T38" fmla="*/ 43 w 134"/>
                <a:gd name="T39" fmla="*/ 115 h 118"/>
                <a:gd name="T40" fmla="*/ 37 w 134"/>
                <a:gd name="T41" fmla="*/ 116 h 118"/>
                <a:gd name="T42" fmla="*/ 31 w 134"/>
                <a:gd name="T43" fmla="*/ 115 h 118"/>
                <a:gd name="T44" fmla="*/ 30 w 134"/>
                <a:gd name="T45" fmla="*/ 113 h 118"/>
                <a:gd name="T46" fmla="*/ 28 w 134"/>
                <a:gd name="T47" fmla="*/ 108 h 118"/>
                <a:gd name="T48" fmla="*/ 26 w 134"/>
                <a:gd name="T49" fmla="*/ 108 h 118"/>
                <a:gd name="T50" fmla="*/ 21 w 134"/>
                <a:gd name="T51" fmla="*/ 104 h 118"/>
                <a:gd name="T52" fmla="*/ 17 w 134"/>
                <a:gd name="T53" fmla="*/ 95 h 118"/>
                <a:gd name="T54" fmla="*/ 15 w 134"/>
                <a:gd name="T55" fmla="*/ 91 h 118"/>
                <a:gd name="T56" fmla="*/ 11 w 134"/>
                <a:gd name="T57" fmla="*/ 86 h 118"/>
                <a:gd name="T58" fmla="*/ 6 w 134"/>
                <a:gd name="T59" fmla="*/ 82 h 118"/>
                <a:gd name="T60" fmla="*/ 1 w 134"/>
                <a:gd name="T61" fmla="*/ 81 h 118"/>
                <a:gd name="T62" fmla="*/ 2 w 134"/>
                <a:gd name="T63" fmla="*/ 76 h 118"/>
                <a:gd name="T64" fmla="*/ 5 w 134"/>
                <a:gd name="T65" fmla="*/ 75 h 118"/>
                <a:gd name="T66" fmla="*/ 9 w 134"/>
                <a:gd name="T67" fmla="*/ 74 h 118"/>
                <a:gd name="T68" fmla="*/ 10 w 134"/>
                <a:gd name="T69" fmla="*/ 68 h 118"/>
                <a:gd name="T70" fmla="*/ 11 w 134"/>
                <a:gd name="T71" fmla="*/ 59 h 118"/>
                <a:gd name="T72" fmla="*/ 15 w 134"/>
                <a:gd name="T73" fmla="*/ 48 h 118"/>
                <a:gd name="T74" fmla="*/ 15 w 134"/>
                <a:gd name="T75" fmla="*/ 43 h 118"/>
                <a:gd name="T76" fmla="*/ 19 w 134"/>
                <a:gd name="T77" fmla="*/ 40 h 118"/>
                <a:gd name="T78" fmla="*/ 22 w 134"/>
                <a:gd name="T79" fmla="*/ 37 h 118"/>
                <a:gd name="T80" fmla="*/ 25 w 134"/>
                <a:gd name="T81" fmla="*/ 32 h 118"/>
                <a:gd name="T82" fmla="*/ 27 w 134"/>
                <a:gd name="T83" fmla="*/ 24 h 118"/>
                <a:gd name="T84" fmla="*/ 32 w 134"/>
                <a:gd name="T85" fmla="*/ 16 h 118"/>
                <a:gd name="T86" fmla="*/ 36 w 134"/>
                <a:gd name="T87" fmla="*/ 9 h 118"/>
                <a:gd name="T88" fmla="*/ 41 w 134"/>
                <a:gd name="T89" fmla="*/ 7 h 118"/>
                <a:gd name="T90" fmla="*/ 45 w 134"/>
                <a:gd name="T91" fmla="*/ 7 h 118"/>
                <a:gd name="T92" fmla="*/ 47 w 134"/>
                <a:gd name="T93" fmla="*/ 10 h 118"/>
                <a:gd name="T94" fmla="*/ 49 w 134"/>
                <a:gd name="T95" fmla="*/ 2 h 118"/>
                <a:gd name="T96" fmla="*/ 52 w 134"/>
                <a:gd name="T97" fmla="*/ 2 h 118"/>
                <a:gd name="T98" fmla="*/ 57 w 134"/>
                <a:gd name="T99" fmla="*/ 7 h 118"/>
                <a:gd name="T100" fmla="*/ 61 w 134"/>
                <a:gd name="T101" fmla="*/ 7 h 118"/>
                <a:gd name="T102" fmla="*/ 71 w 134"/>
                <a:gd name="T103" fmla="*/ 10 h 118"/>
                <a:gd name="T104" fmla="*/ 77 w 134"/>
                <a:gd name="T105" fmla="*/ 17 h 118"/>
                <a:gd name="T106" fmla="*/ 80 w 134"/>
                <a:gd name="T107" fmla="*/ 24 h 118"/>
                <a:gd name="T108" fmla="*/ 84 w 134"/>
                <a:gd name="T109" fmla="*/ 27 h 118"/>
                <a:gd name="T110" fmla="*/ 80 w 134"/>
                <a:gd name="T111" fmla="*/ 36 h 118"/>
                <a:gd name="T112" fmla="*/ 78 w 134"/>
                <a:gd name="T113" fmla="*/ 43 h 118"/>
                <a:gd name="T114" fmla="*/ 83 w 134"/>
                <a:gd name="T115" fmla="*/ 46 h 118"/>
                <a:gd name="T116" fmla="*/ 86 w 134"/>
                <a:gd name="T117" fmla="*/ 45 h 118"/>
                <a:gd name="T118" fmla="*/ 89 w 134"/>
                <a:gd name="T119" fmla="*/ 4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118">
                  <a:moveTo>
                    <a:pt x="89" y="45"/>
                  </a:moveTo>
                  <a:cubicBezTo>
                    <a:pt x="87" y="49"/>
                    <a:pt x="87" y="49"/>
                    <a:pt x="87" y="49"/>
                  </a:cubicBezTo>
                  <a:cubicBezTo>
                    <a:pt x="87" y="49"/>
                    <a:pt x="89" y="52"/>
                    <a:pt x="90" y="54"/>
                  </a:cubicBezTo>
                  <a:cubicBezTo>
                    <a:pt x="92" y="56"/>
                    <a:pt x="91" y="57"/>
                    <a:pt x="93" y="59"/>
                  </a:cubicBezTo>
                  <a:cubicBezTo>
                    <a:pt x="95" y="60"/>
                    <a:pt x="96" y="62"/>
                    <a:pt x="99" y="63"/>
                  </a:cubicBezTo>
                  <a:cubicBezTo>
                    <a:pt x="103" y="65"/>
                    <a:pt x="122" y="74"/>
                    <a:pt x="122" y="74"/>
                  </a:cubicBezTo>
                  <a:cubicBezTo>
                    <a:pt x="134" y="74"/>
                    <a:pt x="134" y="74"/>
                    <a:pt x="134" y="74"/>
                  </a:cubicBezTo>
                  <a:cubicBezTo>
                    <a:pt x="112" y="108"/>
                    <a:pt x="112" y="108"/>
                    <a:pt x="112" y="108"/>
                  </a:cubicBezTo>
                  <a:cubicBezTo>
                    <a:pt x="101" y="109"/>
                    <a:pt x="101" y="109"/>
                    <a:pt x="101" y="109"/>
                  </a:cubicBezTo>
                  <a:cubicBezTo>
                    <a:pt x="97" y="111"/>
                    <a:pt x="97" y="111"/>
                    <a:pt x="97" y="111"/>
                  </a:cubicBezTo>
                  <a:cubicBezTo>
                    <a:pt x="89" y="112"/>
                    <a:pt x="89" y="112"/>
                    <a:pt x="89" y="112"/>
                  </a:cubicBezTo>
                  <a:cubicBezTo>
                    <a:pt x="87" y="114"/>
                    <a:pt x="87" y="114"/>
                    <a:pt x="87" y="114"/>
                  </a:cubicBezTo>
                  <a:cubicBezTo>
                    <a:pt x="87" y="114"/>
                    <a:pt x="79" y="116"/>
                    <a:pt x="77" y="115"/>
                  </a:cubicBezTo>
                  <a:cubicBezTo>
                    <a:pt x="75" y="114"/>
                    <a:pt x="75" y="111"/>
                    <a:pt x="75" y="111"/>
                  </a:cubicBezTo>
                  <a:cubicBezTo>
                    <a:pt x="75" y="111"/>
                    <a:pt x="72" y="115"/>
                    <a:pt x="69" y="114"/>
                  </a:cubicBezTo>
                  <a:cubicBezTo>
                    <a:pt x="67" y="112"/>
                    <a:pt x="66" y="117"/>
                    <a:pt x="66" y="117"/>
                  </a:cubicBezTo>
                  <a:cubicBezTo>
                    <a:pt x="66" y="117"/>
                    <a:pt x="63" y="117"/>
                    <a:pt x="61" y="117"/>
                  </a:cubicBezTo>
                  <a:cubicBezTo>
                    <a:pt x="59" y="117"/>
                    <a:pt x="57" y="118"/>
                    <a:pt x="56" y="116"/>
                  </a:cubicBezTo>
                  <a:cubicBezTo>
                    <a:pt x="55" y="115"/>
                    <a:pt x="49" y="115"/>
                    <a:pt x="49" y="115"/>
                  </a:cubicBezTo>
                  <a:cubicBezTo>
                    <a:pt x="49" y="115"/>
                    <a:pt x="45" y="117"/>
                    <a:pt x="43" y="115"/>
                  </a:cubicBezTo>
                  <a:cubicBezTo>
                    <a:pt x="41" y="114"/>
                    <a:pt x="38" y="116"/>
                    <a:pt x="37" y="116"/>
                  </a:cubicBezTo>
                  <a:cubicBezTo>
                    <a:pt x="36" y="116"/>
                    <a:pt x="31" y="115"/>
                    <a:pt x="31" y="115"/>
                  </a:cubicBezTo>
                  <a:cubicBezTo>
                    <a:pt x="30" y="113"/>
                    <a:pt x="30" y="113"/>
                    <a:pt x="30" y="113"/>
                  </a:cubicBezTo>
                  <a:cubicBezTo>
                    <a:pt x="30" y="113"/>
                    <a:pt x="30" y="108"/>
                    <a:pt x="28" y="108"/>
                  </a:cubicBezTo>
                  <a:cubicBezTo>
                    <a:pt x="27" y="108"/>
                    <a:pt x="27" y="108"/>
                    <a:pt x="26" y="108"/>
                  </a:cubicBezTo>
                  <a:cubicBezTo>
                    <a:pt x="24" y="108"/>
                    <a:pt x="21" y="107"/>
                    <a:pt x="21" y="104"/>
                  </a:cubicBezTo>
                  <a:cubicBezTo>
                    <a:pt x="20" y="101"/>
                    <a:pt x="17" y="98"/>
                    <a:pt x="17" y="95"/>
                  </a:cubicBezTo>
                  <a:cubicBezTo>
                    <a:pt x="17" y="92"/>
                    <a:pt x="16" y="92"/>
                    <a:pt x="15" y="91"/>
                  </a:cubicBezTo>
                  <a:cubicBezTo>
                    <a:pt x="13" y="89"/>
                    <a:pt x="12" y="88"/>
                    <a:pt x="11" y="86"/>
                  </a:cubicBezTo>
                  <a:cubicBezTo>
                    <a:pt x="9" y="83"/>
                    <a:pt x="8" y="83"/>
                    <a:pt x="6" y="82"/>
                  </a:cubicBezTo>
                  <a:cubicBezTo>
                    <a:pt x="5" y="82"/>
                    <a:pt x="0" y="83"/>
                    <a:pt x="1" y="81"/>
                  </a:cubicBezTo>
                  <a:cubicBezTo>
                    <a:pt x="1" y="79"/>
                    <a:pt x="2" y="76"/>
                    <a:pt x="2" y="76"/>
                  </a:cubicBezTo>
                  <a:cubicBezTo>
                    <a:pt x="2" y="76"/>
                    <a:pt x="2" y="76"/>
                    <a:pt x="5" y="75"/>
                  </a:cubicBezTo>
                  <a:cubicBezTo>
                    <a:pt x="8" y="75"/>
                    <a:pt x="9" y="74"/>
                    <a:pt x="9" y="74"/>
                  </a:cubicBezTo>
                  <a:cubicBezTo>
                    <a:pt x="9" y="74"/>
                    <a:pt x="10" y="70"/>
                    <a:pt x="10" y="68"/>
                  </a:cubicBezTo>
                  <a:cubicBezTo>
                    <a:pt x="10" y="67"/>
                    <a:pt x="11" y="61"/>
                    <a:pt x="11" y="59"/>
                  </a:cubicBezTo>
                  <a:cubicBezTo>
                    <a:pt x="10" y="57"/>
                    <a:pt x="15" y="52"/>
                    <a:pt x="15" y="48"/>
                  </a:cubicBezTo>
                  <a:cubicBezTo>
                    <a:pt x="15" y="45"/>
                    <a:pt x="15" y="43"/>
                    <a:pt x="15" y="43"/>
                  </a:cubicBezTo>
                  <a:cubicBezTo>
                    <a:pt x="15" y="43"/>
                    <a:pt x="17" y="41"/>
                    <a:pt x="19" y="40"/>
                  </a:cubicBezTo>
                  <a:cubicBezTo>
                    <a:pt x="21" y="39"/>
                    <a:pt x="22" y="39"/>
                    <a:pt x="22" y="37"/>
                  </a:cubicBezTo>
                  <a:cubicBezTo>
                    <a:pt x="23" y="35"/>
                    <a:pt x="24" y="34"/>
                    <a:pt x="25" y="32"/>
                  </a:cubicBezTo>
                  <a:cubicBezTo>
                    <a:pt x="26" y="29"/>
                    <a:pt x="27" y="27"/>
                    <a:pt x="27" y="24"/>
                  </a:cubicBezTo>
                  <a:cubicBezTo>
                    <a:pt x="27" y="20"/>
                    <a:pt x="31" y="18"/>
                    <a:pt x="32" y="16"/>
                  </a:cubicBezTo>
                  <a:cubicBezTo>
                    <a:pt x="33" y="13"/>
                    <a:pt x="36" y="9"/>
                    <a:pt x="36" y="9"/>
                  </a:cubicBezTo>
                  <a:cubicBezTo>
                    <a:pt x="41" y="7"/>
                    <a:pt x="41" y="7"/>
                    <a:pt x="41" y="7"/>
                  </a:cubicBezTo>
                  <a:cubicBezTo>
                    <a:pt x="41" y="7"/>
                    <a:pt x="45" y="6"/>
                    <a:pt x="45" y="7"/>
                  </a:cubicBezTo>
                  <a:cubicBezTo>
                    <a:pt x="46" y="9"/>
                    <a:pt x="47" y="10"/>
                    <a:pt x="47" y="10"/>
                  </a:cubicBezTo>
                  <a:cubicBezTo>
                    <a:pt x="49" y="2"/>
                    <a:pt x="49" y="2"/>
                    <a:pt x="49" y="2"/>
                  </a:cubicBezTo>
                  <a:cubicBezTo>
                    <a:pt x="49" y="2"/>
                    <a:pt x="50" y="0"/>
                    <a:pt x="52" y="2"/>
                  </a:cubicBezTo>
                  <a:cubicBezTo>
                    <a:pt x="54" y="3"/>
                    <a:pt x="56" y="7"/>
                    <a:pt x="57" y="7"/>
                  </a:cubicBezTo>
                  <a:cubicBezTo>
                    <a:pt x="59" y="7"/>
                    <a:pt x="60" y="5"/>
                    <a:pt x="61" y="7"/>
                  </a:cubicBezTo>
                  <a:cubicBezTo>
                    <a:pt x="62" y="9"/>
                    <a:pt x="68" y="9"/>
                    <a:pt x="71" y="10"/>
                  </a:cubicBezTo>
                  <a:cubicBezTo>
                    <a:pt x="73" y="11"/>
                    <a:pt x="74" y="14"/>
                    <a:pt x="77" y="17"/>
                  </a:cubicBezTo>
                  <a:cubicBezTo>
                    <a:pt x="79" y="19"/>
                    <a:pt x="79" y="22"/>
                    <a:pt x="80" y="24"/>
                  </a:cubicBezTo>
                  <a:cubicBezTo>
                    <a:pt x="81" y="25"/>
                    <a:pt x="84" y="27"/>
                    <a:pt x="84" y="27"/>
                  </a:cubicBezTo>
                  <a:cubicBezTo>
                    <a:pt x="84" y="27"/>
                    <a:pt x="79" y="33"/>
                    <a:pt x="80" y="36"/>
                  </a:cubicBezTo>
                  <a:cubicBezTo>
                    <a:pt x="80" y="38"/>
                    <a:pt x="77" y="41"/>
                    <a:pt x="78" y="43"/>
                  </a:cubicBezTo>
                  <a:cubicBezTo>
                    <a:pt x="78" y="45"/>
                    <a:pt x="81" y="46"/>
                    <a:pt x="83" y="46"/>
                  </a:cubicBezTo>
                  <a:cubicBezTo>
                    <a:pt x="85" y="46"/>
                    <a:pt x="86" y="45"/>
                    <a:pt x="86" y="45"/>
                  </a:cubicBezTo>
                  <a:lnTo>
                    <a:pt x="89" y="4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55"/>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56"/>
            <p:cNvSpPr>
              <a:spLocks noEditPoints="1"/>
            </p:cNvSpPr>
            <p:nvPr/>
          </p:nvSpPr>
          <p:spPr bwMode="auto">
            <a:xfrm>
              <a:off x="6636927" y="1754750"/>
              <a:ext cx="201197" cy="113174"/>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7"/>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8"/>
            <p:cNvSpPr>
              <a:spLocks/>
            </p:cNvSpPr>
            <p:nvPr/>
          </p:nvSpPr>
          <p:spPr bwMode="auto">
            <a:xfrm>
              <a:off x="7084231" y="3542173"/>
              <a:ext cx="197605" cy="2191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59"/>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0"/>
            <p:cNvSpPr>
              <a:spLocks noEditPoints="1"/>
            </p:cNvSpPr>
            <p:nvPr/>
          </p:nvSpPr>
          <p:spPr bwMode="auto">
            <a:xfrm>
              <a:off x="6221957" y="4084687"/>
              <a:ext cx="100599" cy="95210"/>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61"/>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62"/>
            <p:cNvSpPr>
              <a:spLocks/>
            </p:cNvSpPr>
            <p:nvPr/>
          </p:nvSpPr>
          <p:spPr bwMode="auto">
            <a:xfrm>
              <a:off x="3220164" y="3675107"/>
              <a:ext cx="91617" cy="53892"/>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63"/>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64"/>
            <p:cNvSpPr>
              <a:spLocks noEditPoints="1"/>
            </p:cNvSpPr>
            <p:nvPr/>
          </p:nvSpPr>
          <p:spPr bwMode="auto">
            <a:xfrm>
              <a:off x="6721357" y="3003251"/>
              <a:ext cx="341317" cy="389821"/>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5"/>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66"/>
            <p:cNvSpPr>
              <a:spLocks noEditPoints="1"/>
            </p:cNvSpPr>
            <p:nvPr/>
          </p:nvSpPr>
          <p:spPr bwMode="auto">
            <a:xfrm>
              <a:off x="3142918" y="4179897"/>
              <a:ext cx="528143" cy="253294"/>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67"/>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68"/>
            <p:cNvSpPr>
              <a:spLocks/>
            </p:cNvSpPr>
            <p:nvPr/>
          </p:nvSpPr>
          <p:spPr bwMode="auto">
            <a:xfrm>
              <a:off x="3793217" y="3468521"/>
              <a:ext cx="123953" cy="73653"/>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69"/>
            <p:cNvSpPr>
              <a:spLocks/>
            </p:cNvSpPr>
            <p:nvPr/>
          </p:nvSpPr>
          <p:spPr bwMode="auto">
            <a:xfrm>
              <a:off x="7231537" y="3750556"/>
              <a:ext cx="68263" cy="7724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70"/>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71"/>
            <p:cNvSpPr>
              <a:spLocks noEditPoints="1"/>
            </p:cNvSpPr>
            <p:nvPr/>
          </p:nvSpPr>
          <p:spPr bwMode="auto">
            <a:xfrm>
              <a:off x="6221957" y="1846366"/>
              <a:ext cx="154491" cy="179641"/>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72"/>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73"/>
            <p:cNvSpPr>
              <a:spLocks/>
            </p:cNvSpPr>
            <p:nvPr/>
          </p:nvSpPr>
          <p:spPr bwMode="auto">
            <a:xfrm>
              <a:off x="6340520" y="2171516"/>
              <a:ext cx="183233" cy="12215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74"/>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75"/>
            <p:cNvSpPr>
              <a:spLocks noEditPoints="1"/>
            </p:cNvSpPr>
            <p:nvPr/>
          </p:nvSpPr>
          <p:spPr bwMode="auto">
            <a:xfrm>
              <a:off x="6956687" y="2850557"/>
              <a:ext cx="82635" cy="53892"/>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6"/>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77"/>
            <p:cNvSpPr>
              <a:spLocks noEditPoints="1"/>
            </p:cNvSpPr>
            <p:nvPr/>
          </p:nvSpPr>
          <p:spPr bwMode="auto">
            <a:xfrm>
              <a:off x="3406990" y="3333790"/>
              <a:ext cx="308982" cy="134731"/>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78"/>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79"/>
            <p:cNvSpPr>
              <a:spLocks/>
            </p:cNvSpPr>
            <p:nvPr/>
          </p:nvSpPr>
          <p:spPr bwMode="auto">
            <a:xfrm>
              <a:off x="6380040" y="2370917"/>
              <a:ext cx="197605" cy="201197"/>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80"/>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81"/>
            <p:cNvSpPr>
              <a:spLocks/>
            </p:cNvSpPr>
            <p:nvPr/>
          </p:nvSpPr>
          <p:spPr bwMode="auto">
            <a:xfrm>
              <a:off x="3356691" y="3795467"/>
              <a:ext cx="105988" cy="123953"/>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82"/>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83"/>
            <p:cNvSpPr>
              <a:spLocks/>
            </p:cNvSpPr>
            <p:nvPr/>
          </p:nvSpPr>
          <p:spPr bwMode="auto">
            <a:xfrm>
              <a:off x="6306388" y="4088280"/>
              <a:ext cx="228144" cy="314372"/>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84"/>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85"/>
            <p:cNvSpPr>
              <a:spLocks/>
            </p:cNvSpPr>
            <p:nvPr/>
          </p:nvSpPr>
          <p:spPr bwMode="auto">
            <a:xfrm>
              <a:off x="3557888" y="3766724"/>
              <a:ext cx="391616" cy="628742"/>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6"/>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87"/>
            <p:cNvSpPr>
              <a:spLocks noEditPoints="1"/>
            </p:cNvSpPr>
            <p:nvPr/>
          </p:nvSpPr>
          <p:spPr bwMode="auto">
            <a:xfrm>
              <a:off x="8190817" y="2065528"/>
              <a:ext cx="1870059" cy="1498202"/>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88"/>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89"/>
            <p:cNvSpPr>
              <a:spLocks noEditPoints="1"/>
            </p:cNvSpPr>
            <p:nvPr/>
          </p:nvSpPr>
          <p:spPr bwMode="auto">
            <a:xfrm>
              <a:off x="3667468" y="4902052"/>
              <a:ext cx="271258" cy="162574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90"/>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91"/>
            <p:cNvSpPr>
              <a:spLocks noEditPoints="1"/>
            </p:cNvSpPr>
            <p:nvPr/>
          </p:nvSpPr>
          <p:spPr bwMode="auto">
            <a:xfrm>
              <a:off x="6390819" y="3326604"/>
              <a:ext cx="319760" cy="625149"/>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292"/>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293"/>
            <p:cNvSpPr>
              <a:spLocks/>
            </p:cNvSpPr>
            <p:nvPr/>
          </p:nvSpPr>
          <p:spPr bwMode="auto">
            <a:xfrm>
              <a:off x="6390819" y="3817024"/>
              <a:ext cx="407785" cy="29640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294"/>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295"/>
            <p:cNvSpPr>
              <a:spLocks noEditPoints="1"/>
            </p:cNvSpPr>
            <p:nvPr/>
          </p:nvSpPr>
          <p:spPr bwMode="auto">
            <a:xfrm>
              <a:off x="1666273" y="376907"/>
              <a:ext cx="2748500" cy="2191615"/>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296"/>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297"/>
            <p:cNvSpPr>
              <a:spLocks/>
            </p:cNvSpPr>
            <p:nvPr/>
          </p:nvSpPr>
          <p:spPr bwMode="auto">
            <a:xfrm>
              <a:off x="6221957" y="3721814"/>
              <a:ext cx="253294" cy="422156"/>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298"/>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99"/>
            <p:cNvSpPr>
              <a:spLocks/>
            </p:cNvSpPr>
            <p:nvPr/>
          </p:nvSpPr>
          <p:spPr bwMode="auto">
            <a:xfrm>
              <a:off x="9081834" y="3671514"/>
              <a:ext cx="165269" cy="181438"/>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300"/>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301"/>
            <p:cNvSpPr>
              <a:spLocks/>
            </p:cNvSpPr>
            <p:nvPr/>
          </p:nvSpPr>
          <p:spPr bwMode="auto">
            <a:xfrm>
              <a:off x="6856088" y="4341574"/>
              <a:ext cx="70060" cy="79042"/>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302"/>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03"/>
            <p:cNvSpPr>
              <a:spLocks/>
            </p:cNvSpPr>
            <p:nvPr/>
          </p:nvSpPr>
          <p:spPr bwMode="auto">
            <a:xfrm>
              <a:off x="8789021" y="3197263"/>
              <a:ext cx="256887" cy="623353"/>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5794412" y="3623012"/>
              <a:ext cx="229940" cy="226347"/>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306"/>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307"/>
            <p:cNvSpPr>
              <a:spLocks/>
            </p:cNvSpPr>
            <p:nvPr/>
          </p:nvSpPr>
          <p:spPr bwMode="auto">
            <a:xfrm>
              <a:off x="6665669" y="2480498"/>
              <a:ext cx="186826" cy="138324"/>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308"/>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9"/>
            <p:cNvSpPr>
              <a:spLocks/>
            </p:cNvSpPr>
            <p:nvPr/>
          </p:nvSpPr>
          <p:spPr bwMode="auto">
            <a:xfrm>
              <a:off x="9433930" y="4059538"/>
              <a:ext cx="46707" cy="32335"/>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0"/>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311"/>
            <p:cNvSpPr>
              <a:spLocks noEditPoints="1"/>
            </p:cNvSpPr>
            <p:nvPr/>
          </p:nvSpPr>
          <p:spPr bwMode="auto">
            <a:xfrm>
              <a:off x="3701601" y="4046963"/>
              <a:ext cx="1219760" cy="149101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312"/>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313"/>
            <p:cNvSpPr>
              <a:spLocks/>
            </p:cNvSpPr>
            <p:nvPr/>
          </p:nvSpPr>
          <p:spPr bwMode="auto">
            <a:xfrm>
              <a:off x="6566867" y="4912831"/>
              <a:ext cx="298203" cy="355688"/>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314"/>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315"/>
            <p:cNvSpPr>
              <a:spLocks/>
            </p:cNvSpPr>
            <p:nvPr/>
          </p:nvSpPr>
          <p:spPr bwMode="auto">
            <a:xfrm>
              <a:off x="6453694" y="2446366"/>
              <a:ext cx="123953" cy="12215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316"/>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17"/>
            <p:cNvSpPr>
              <a:spLocks noEditPoints="1"/>
            </p:cNvSpPr>
            <p:nvPr/>
          </p:nvSpPr>
          <p:spPr bwMode="auto">
            <a:xfrm>
              <a:off x="3839923" y="4637980"/>
              <a:ext cx="370060" cy="454491"/>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8"/>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19"/>
            <p:cNvSpPr>
              <a:spLocks/>
            </p:cNvSpPr>
            <p:nvPr/>
          </p:nvSpPr>
          <p:spPr bwMode="auto">
            <a:xfrm>
              <a:off x="8686625" y="3157742"/>
              <a:ext cx="91617" cy="52096"/>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grpFill/>
            <a:ln w="2" cap="rnd">
              <a:solidFill>
                <a:schemeClr val="accent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20"/>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321"/>
            <p:cNvSpPr>
              <a:spLocks/>
            </p:cNvSpPr>
            <p:nvPr/>
          </p:nvSpPr>
          <p:spPr bwMode="auto">
            <a:xfrm>
              <a:off x="5992017" y="3746963"/>
              <a:ext cx="88024" cy="260479"/>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322"/>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323"/>
            <p:cNvSpPr>
              <a:spLocks/>
            </p:cNvSpPr>
            <p:nvPr/>
          </p:nvSpPr>
          <p:spPr bwMode="auto">
            <a:xfrm>
              <a:off x="3254295" y="3527802"/>
              <a:ext cx="39521" cy="102396"/>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324"/>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325"/>
            <p:cNvSpPr>
              <a:spLocks/>
            </p:cNvSpPr>
            <p:nvPr/>
          </p:nvSpPr>
          <p:spPr bwMode="auto">
            <a:xfrm>
              <a:off x="6038723" y="2157145"/>
              <a:ext cx="125748" cy="88024"/>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326"/>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327"/>
            <p:cNvSpPr>
              <a:spLocks/>
            </p:cNvSpPr>
            <p:nvPr/>
          </p:nvSpPr>
          <p:spPr bwMode="auto">
            <a:xfrm>
              <a:off x="6721357" y="1923612"/>
              <a:ext cx="229940" cy="226347"/>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328"/>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329"/>
            <p:cNvSpPr>
              <a:spLocks/>
            </p:cNvSpPr>
            <p:nvPr/>
          </p:nvSpPr>
          <p:spPr bwMode="auto">
            <a:xfrm>
              <a:off x="3586631" y="3278102"/>
              <a:ext cx="25150" cy="1976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330"/>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331"/>
            <p:cNvSpPr>
              <a:spLocks/>
            </p:cNvSpPr>
            <p:nvPr/>
          </p:nvSpPr>
          <p:spPr bwMode="auto">
            <a:xfrm>
              <a:off x="8638123" y="3234988"/>
              <a:ext cx="165269" cy="240718"/>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332"/>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333"/>
            <p:cNvSpPr>
              <a:spLocks noEditPoints="1"/>
            </p:cNvSpPr>
            <p:nvPr/>
          </p:nvSpPr>
          <p:spPr bwMode="auto">
            <a:xfrm>
              <a:off x="7344711" y="2586485"/>
              <a:ext cx="154491" cy="138324"/>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334"/>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35"/>
            <p:cNvSpPr>
              <a:spLocks/>
            </p:cNvSpPr>
            <p:nvPr/>
          </p:nvSpPr>
          <p:spPr bwMode="auto">
            <a:xfrm>
              <a:off x="6281239" y="2263132"/>
              <a:ext cx="211976" cy="114970"/>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36"/>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37"/>
            <p:cNvSpPr>
              <a:spLocks noEditPoints="1"/>
            </p:cNvSpPr>
            <p:nvPr/>
          </p:nvSpPr>
          <p:spPr bwMode="auto">
            <a:xfrm>
              <a:off x="9398002" y="4670316"/>
              <a:ext cx="1223353" cy="13041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38"/>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39"/>
            <p:cNvSpPr>
              <a:spLocks noEditPoints="1"/>
            </p:cNvSpPr>
            <p:nvPr/>
          </p:nvSpPr>
          <p:spPr bwMode="auto">
            <a:xfrm>
              <a:off x="7299800" y="2611635"/>
              <a:ext cx="107784" cy="102396"/>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40"/>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1"/>
            <p:cNvSpPr>
              <a:spLocks noEditPoints="1"/>
            </p:cNvSpPr>
            <p:nvPr/>
          </p:nvSpPr>
          <p:spPr bwMode="auto">
            <a:xfrm>
              <a:off x="3733936" y="5058339"/>
              <a:ext cx="599999" cy="1420957"/>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42"/>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43"/>
            <p:cNvSpPr>
              <a:spLocks noEditPoints="1"/>
            </p:cNvSpPr>
            <p:nvPr/>
          </p:nvSpPr>
          <p:spPr bwMode="auto">
            <a:xfrm>
              <a:off x="6326148" y="4381095"/>
              <a:ext cx="384431" cy="538922"/>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44"/>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45"/>
            <p:cNvSpPr>
              <a:spLocks/>
            </p:cNvSpPr>
            <p:nvPr/>
          </p:nvSpPr>
          <p:spPr bwMode="auto">
            <a:xfrm>
              <a:off x="6020759" y="2554150"/>
              <a:ext cx="10778" cy="14371"/>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46"/>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347"/>
            <p:cNvSpPr>
              <a:spLocks/>
            </p:cNvSpPr>
            <p:nvPr/>
          </p:nvSpPr>
          <p:spPr bwMode="auto">
            <a:xfrm>
              <a:off x="5724353" y="2787683"/>
              <a:ext cx="596407" cy="714969"/>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348"/>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349"/>
            <p:cNvSpPr>
              <a:spLocks/>
            </p:cNvSpPr>
            <p:nvPr/>
          </p:nvSpPr>
          <p:spPr bwMode="auto">
            <a:xfrm>
              <a:off x="6556088" y="2561336"/>
              <a:ext cx="59282" cy="120360"/>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350"/>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51"/>
            <p:cNvSpPr>
              <a:spLocks noEditPoints="1"/>
            </p:cNvSpPr>
            <p:nvPr/>
          </p:nvSpPr>
          <p:spPr bwMode="auto">
            <a:xfrm>
              <a:off x="405196" y="1113433"/>
              <a:ext cx="11378432" cy="1029341"/>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352"/>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353"/>
            <p:cNvSpPr>
              <a:spLocks/>
            </p:cNvSpPr>
            <p:nvPr/>
          </p:nvSpPr>
          <p:spPr bwMode="auto">
            <a:xfrm>
              <a:off x="7820758" y="2766126"/>
              <a:ext cx="404192" cy="325150"/>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354"/>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55"/>
            <p:cNvSpPr>
              <a:spLocks/>
            </p:cNvSpPr>
            <p:nvPr/>
          </p:nvSpPr>
          <p:spPr bwMode="auto">
            <a:xfrm>
              <a:off x="4093217" y="3612233"/>
              <a:ext cx="25150" cy="10778"/>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356"/>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357"/>
            <p:cNvSpPr>
              <a:spLocks/>
            </p:cNvSpPr>
            <p:nvPr/>
          </p:nvSpPr>
          <p:spPr bwMode="auto">
            <a:xfrm>
              <a:off x="4100403" y="3644569"/>
              <a:ext cx="7186" cy="10778"/>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58"/>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359"/>
            <p:cNvSpPr>
              <a:spLocks/>
            </p:cNvSpPr>
            <p:nvPr/>
          </p:nvSpPr>
          <p:spPr bwMode="auto">
            <a:xfrm>
              <a:off x="4114774" y="3675107"/>
              <a:ext cx="14371" cy="14371"/>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360"/>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9525">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61"/>
            <p:cNvSpPr>
              <a:spLocks/>
            </p:cNvSpPr>
            <p:nvPr/>
          </p:nvSpPr>
          <p:spPr bwMode="auto">
            <a:xfrm>
              <a:off x="4152498" y="3732592"/>
              <a:ext cx="10778" cy="10778"/>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grpFill/>
            <a:ln w="2" cap="rnd">
              <a:solidFill>
                <a:schemeClr val="accent1">
                  <a:lumMod val="5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E7884882-FB12-4BC8-9960-9AD8104D7FAE}" type="datetimeFigureOut">
              <a:rPr lang="en-US" smtClean="0"/>
              <a:t>11/8/2022</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3700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11/8/2022</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336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1CF1133-3259-4C45-BABA-5B62D9C6F78D}" type="datetimeFigureOut">
              <a:rPr lang="en-US" smtClean="0"/>
              <a:t>11/8/2022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6752483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705"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29D169-E162-0586-562E-9C6A89514B7E}"/>
              </a:ext>
            </a:extLst>
          </p:cNvPr>
          <p:cNvSpPr txBox="1"/>
          <p:nvPr/>
        </p:nvSpPr>
        <p:spPr>
          <a:xfrm>
            <a:off x="3053078" y="217360"/>
            <a:ext cx="8921164" cy="707886"/>
          </a:xfrm>
          <a:prstGeom prst="rect">
            <a:avLst/>
          </a:prstGeom>
          <a:noFill/>
        </p:spPr>
        <p:txBody>
          <a:bodyPr wrap="square" rtlCol="0">
            <a:spAutoFit/>
          </a:bodyPr>
          <a:lstStyle/>
          <a:p>
            <a:r>
              <a:rPr lang="en-US" sz="4000" dirty="0"/>
              <a:t>Introduction - </a:t>
            </a:r>
            <a:r>
              <a:rPr lang="en-US" sz="4000" dirty="0" err="1"/>
              <a:t>GeoGuessrAI</a:t>
            </a:r>
            <a:endParaRPr lang="da-DK" sz="4000" dirty="0"/>
          </a:p>
        </p:txBody>
      </p:sp>
      <p:sp>
        <p:nvSpPr>
          <p:cNvPr id="18" name="TextBox 17">
            <a:extLst>
              <a:ext uri="{FF2B5EF4-FFF2-40B4-BE49-F238E27FC236}">
                <a16:creationId xmlns:a16="http://schemas.microsoft.com/office/drawing/2014/main" id="{70A0C1E6-89DD-6C7C-8167-C1526630F8B8}"/>
              </a:ext>
            </a:extLst>
          </p:cNvPr>
          <p:cNvSpPr txBox="1"/>
          <p:nvPr/>
        </p:nvSpPr>
        <p:spPr>
          <a:xfrm>
            <a:off x="2295605" y="1553526"/>
            <a:ext cx="8838560" cy="3170099"/>
          </a:xfrm>
          <a:prstGeom prst="rect">
            <a:avLst/>
          </a:prstGeom>
          <a:noFill/>
        </p:spPr>
        <p:txBody>
          <a:bodyPr wrap="square">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rPr>
              <a:t>Train a model to be able to classify which country a given image is taken in</a:t>
            </a:r>
          </a:p>
          <a:p>
            <a:pPr marL="0" indent="0">
              <a:buNone/>
            </a:pPr>
            <a:endParaRPr lang="en-US" sz="2000" dirty="0">
              <a:effectLst>
                <a:outerShdw blurRad="38100" dist="38100" dir="2700000" algn="tl">
                  <a:srgbClr val="000000">
                    <a:alpha val="43137"/>
                  </a:srgbClr>
                </a:outerShdw>
              </a:effectLst>
            </a:endParaRPr>
          </a:p>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rPr>
              <a:t>Why it will work</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We have access to a lot of data – we can always scrape more.</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Some people can make high precision guesses based on meta data for each country – so it should be possible to train a model to do the same.</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Similar projects has shown decent results</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Easily scalable – if it is too easy, we can add more countries, if it is too difficult, we can subset to choose countries which have very different characteristics</a:t>
            </a:r>
          </a:p>
        </p:txBody>
      </p:sp>
      <p:pic>
        <p:nvPicPr>
          <p:cNvPr id="22" name="Picture 21" descr="A bald person wearing sunglasses&#10;&#10;Description automatically generated with medium confidence">
            <a:extLst>
              <a:ext uri="{FF2B5EF4-FFF2-40B4-BE49-F238E27FC236}">
                <a16:creationId xmlns:a16="http://schemas.microsoft.com/office/drawing/2014/main" id="{C2D86376-8AEC-FCD8-B615-1B616EDC5A0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590" b="92943" l="5595" r="92738">
                        <a14:foregroundMark x1="57738" y1="54061" x2="57738" y2="54061"/>
                        <a14:foregroundMark x1="57143" y1="57124" x2="57143" y2="57124"/>
                        <a14:foregroundMark x1="55476" y1="62583" x2="55476" y2="62583"/>
                        <a14:foregroundMark x1="54524" y1="66312" x2="54524" y2="66312"/>
                        <a14:foregroundMark x1="53333" y1="73502" x2="53333" y2="73502"/>
                        <a14:foregroundMark x1="54881" y1="63915" x2="54881" y2="63915"/>
                        <a14:foregroundMark x1="54881" y1="63915" x2="54881" y2="63915"/>
                        <a14:foregroundMark x1="54881" y1="63915" x2="54881" y2="63915"/>
                        <a14:foregroundMark x1="53214" y1="69241" x2="53214" y2="69241"/>
                        <a14:foregroundMark x1="53214" y1="69374" x2="53214" y2="69374"/>
                        <a14:foregroundMark x1="53214" y1="69507" x2="53214" y2="69507"/>
                        <a14:foregroundMark x1="53095" y1="72437" x2="53095" y2="72437"/>
                        <a14:foregroundMark x1="50238" y1="77364" x2="50238" y2="77364"/>
                        <a14:foregroundMark x1="50238" y1="77364" x2="50238" y2="77364"/>
                        <a14:foregroundMark x1="43929" y1="63249" x2="43929" y2="63249"/>
                        <a14:foregroundMark x1="48571" y1="63116" x2="48571" y2="63116"/>
                        <a14:foregroundMark x1="49405" y1="61784" x2="49405" y2="61784"/>
                        <a14:foregroundMark x1="49405" y1="61784" x2="49405" y2="61784"/>
                        <a14:foregroundMark x1="48810" y1="62583" x2="48810" y2="62583"/>
                        <a14:foregroundMark x1="48333" y1="63116" x2="48333" y2="63116"/>
                        <a14:foregroundMark x1="46905" y1="73369" x2="46905" y2="73369"/>
                        <a14:foregroundMark x1="47024" y1="73502" x2="47024" y2="73502"/>
                        <a14:foregroundMark x1="49286" y1="74567" x2="49286" y2="74567"/>
                        <a14:foregroundMark x1="49286" y1="74567" x2="49286" y2="74567"/>
                        <a14:foregroundMark x1="27976" y1="64714" x2="27976" y2="64714"/>
                        <a14:foregroundMark x1="71071" y1="61651" x2="71071" y2="61651"/>
                        <a14:foregroundMark x1="60595" y1="44874" x2="60595" y2="44874"/>
                        <a14:foregroundMark x1="60238" y1="42077" x2="60238" y2="42077"/>
                        <a14:foregroundMark x1="59405" y1="40613" x2="59405" y2="40613"/>
                        <a14:foregroundMark x1="52024" y1="75632" x2="52024" y2="75632"/>
                        <a14:foregroundMark x1="52024" y1="75632" x2="52024" y2="75632"/>
                        <a14:foregroundMark x1="47262" y1="70439" x2="47262" y2="70439"/>
                        <a14:foregroundMark x1="47262" y1="70439" x2="47262" y2="70439"/>
                        <a14:foregroundMark x1="50119" y1="83622" x2="50119" y2="83622"/>
                        <a14:foregroundMark x1="50119" y1="83622" x2="50119" y2="83622"/>
                        <a14:foregroundMark x1="19881" y1="90679" x2="19881" y2="90679"/>
                        <a14:foregroundMark x1="15357" y1="92144" x2="15357" y2="92144"/>
                        <a14:foregroundMark x1="6071" y1="92011" x2="6071" y2="92011"/>
                        <a14:foregroundMark x1="93095" y1="92943" x2="93095" y2="92943"/>
                        <a14:foregroundMark x1="45833" y1="76698" x2="45833" y2="76698"/>
                        <a14:foregroundMark x1="48810" y1="78296" x2="48810" y2="78296"/>
                        <a14:foregroundMark x1="48810" y1="78296" x2="48810" y2="78296"/>
                        <a14:foregroundMark x1="38095" y1="8921" x2="38095" y2="8921"/>
                        <a14:foregroundMark x1="38929" y1="8123" x2="38929" y2="8123"/>
                        <a14:foregroundMark x1="48214" y1="7590" x2="48214" y2="7590"/>
                      </a14:backgroundRemoval>
                    </a14:imgEffect>
                  </a14:imgLayer>
                </a14:imgProps>
              </a:ext>
            </a:extLst>
          </a:blip>
          <a:stretch>
            <a:fillRect/>
          </a:stretch>
        </p:blipFill>
        <p:spPr>
          <a:xfrm>
            <a:off x="13723" y="4817889"/>
            <a:ext cx="2281882" cy="2040111"/>
          </a:xfrm>
          <a:prstGeom prst="rect">
            <a:avLst/>
          </a:prstGeom>
        </p:spPr>
      </p:pic>
    </p:spTree>
    <p:extLst>
      <p:ext uri="{BB962C8B-B14F-4D97-AF65-F5344CB8AC3E}">
        <p14:creationId xmlns:p14="http://schemas.microsoft.com/office/powerpoint/2010/main" val="1403779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29D169-E162-0586-562E-9C6A89514B7E}"/>
              </a:ext>
            </a:extLst>
          </p:cNvPr>
          <p:cNvSpPr txBox="1"/>
          <p:nvPr/>
        </p:nvSpPr>
        <p:spPr>
          <a:xfrm>
            <a:off x="5004823" y="194307"/>
            <a:ext cx="8921164" cy="707886"/>
          </a:xfrm>
          <a:prstGeom prst="rect">
            <a:avLst/>
          </a:prstGeom>
          <a:noFill/>
        </p:spPr>
        <p:txBody>
          <a:bodyPr wrap="square" rtlCol="0">
            <a:spAutoFit/>
          </a:bodyPr>
          <a:lstStyle/>
          <a:p>
            <a:r>
              <a:rPr lang="en-US" sz="4000" dirty="0"/>
              <a:t>Data	</a:t>
            </a:r>
            <a:endParaRPr lang="da-DK" sz="40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9AD876D-B9B0-1E95-8758-A245082F91B6}"/>
                  </a:ext>
                </a:extLst>
              </p:cNvPr>
              <p:cNvSpPr txBox="1"/>
              <p:nvPr/>
            </p:nvSpPr>
            <p:spPr>
              <a:xfrm>
                <a:off x="1136839" y="902193"/>
                <a:ext cx="8838560" cy="2862322"/>
              </a:xfrm>
              <a:prstGeom prst="rect">
                <a:avLst/>
              </a:prstGeom>
              <a:noFill/>
            </p:spPr>
            <p:txBody>
              <a:bodyPr wrap="square">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rPr>
                  <a:t>Data is scraped from randomstreetview.com</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We scrape 1000 images for each country in a set of countries</a:t>
                </a:r>
              </a:p>
              <a:p>
                <a:pPr marL="1200150" lvl="2" indent="-285750">
                  <a:buFont typeface="Arial" panose="020B0604020202020204" pitchFamily="34" charset="0"/>
                  <a:buChar char="•"/>
                </a:pPr>
                <a:r>
                  <a:rPr lang="en-US" sz="2000" dirty="0">
                    <a:effectLst>
                      <a:outerShdw blurRad="38100" dist="38100" dir="2700000" algn="tl">
                        <a:srgbClr val="000000">
                          <a:alpha val="43137"/>
                        </a:srgbClr>
                      </a:outerShdw>
                    </a:effectLst>
                  </a:rPr>
                  <a:t>Countries = </a:t>
                </a:r>
                <a14:m>
                  <m:oMath xmlns:m="http://schemas.openxmlformats.org/officeDocument/2006/math">
                    <m:r>
                      <a:rPr lang="en-US" sz="2000" b="0" i="1" smtClean="0">
                        <a:effectLst>
                          <a:outerShdw blurRad="38100" dist="38100" dir="2700000" algn="tl">
                            <a:srgbClr val="000000">
                              <a:alpha val="43137"/>
                            </a:srgbClr>
                          </a:outerShdw>
                        </a:effectLst>
                        <a:latin typeface="Cambria Math" panose="02040503050406030204" pitchFamily="18" charset="0"/>
                      </a:rPr>
                      <m:t>{</m:t>
                    </m:r>
                    <m:r>
                      <a:rPr lang="en-US" sz="2000" b="0" i="1" smtClean="0">
                        <a:effectLst>
                          <a:outerShdw blurRad="38100" dist="38100" dir="2700000" algn="tl">
                            <a:srgbClr val="000000">
                              <a:alpha val="43137"/>
                            </a:srgbClr>
                          </a:outerShdw>
                        </a:effectLst>
                        <a:latin typeface="Cambria Math" panose="02040503050406030204" pitchFamily="18" charset="0"/>
                      </a:rPr>
                      <m:t>𝐷𝐾</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𝐺𝐵</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𝐹𝑅</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𝐺𝑅</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𝐼𝑇</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𝑅𝑂</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𝑁𝑂</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𝐸𝐸</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𝐸𝑆</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𝑈𝐴</m:t>
                    </m:r>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𝑃𝐿</m:t>
                    </m:r>
                    <m:r>
                      <a:rPr lang="en-US" sz="2000" b="0" i="1" smtClean="0">
                        <a:effectLst>
                          <a:outerShdw blurRad="38100" dist="38100" dir="2700000" algn="tl">
                            <a:srgbClr val="000000">
                              <a:alpha val="43137"/>
                            </a:srgbClr>
                          </a:outerShdw>
                        </a:effectLst>
                        <a:latin typeface="Cambria Math" panose="02040503050406030204" pitchFamily="18" charset="0"/>
                      </a:rPr>
                      <m:t>, </m:t>
                    </m:r>
                    <m:d>
                      <m:dPr>
                        <m:ctrlPr>
                          <a:rPr lang="en-US" sz="2000" b="0" i="1" smtClean="0">
                            <a:effectLst>
                              <a:outerShdw blurRad="38100" dist="38100" dir="2700000" algn="tl">
                                <a:srgbClr val="000000">
                                  <a:alpha val="43137"/>
                                </a:srgbClr>
                              </a:outerShdw>
                            </a:effectLst>
                            <a:latin typeface="Cambria Math" panose="02040503050406030204" pitchFamily="18" charset="0"/>
                          </a:rPr>
                        </m:ctrlPr>
                      </m:dPr>
                      <m:e>
                        <m:r>
                          <a:rPr lang="en-US" sz="2000" b="0" i="1" smtClean="0">
                            <a:effectLst>
                              <a:outerShdw blurRad="38100" dist="38100" dir="2700000" algn="tl">
                                <a:srgbClr val="000000">
                                  <a:alpha val="43137"/>
                                </a:srgbClr>
                              </a:outerShdw>
                            </a:effectLst>
                            <a:latin typeface="Cambria Math" panose="02040503050406030204" pitchFamily="18" charset="0"/>
                          </a:rPr>
                          <m:t>𝐷𝐸</m:t>
                        </m:r>
                      </m:e>
                    </m:d>
                    <m:r>
                      <a:rPr lang="en-US" sz="2000" b="0" i="1" smtClean="0">
                        <a:effectLst>
                          <a:outerShdw blurRad="38100" dist="38100" dir="2700000" algn="tl">
                            <a:srgbClr val="000000">
                              <a:alpha val="43137"/>
                            </a:srgbClr>
                          </a:outerShdw>
                        </a:effectLst>
                        <a:latin typeface="Cambria Math" panose="02040503050406030204" pitchFamily="18" charset="0"/>
                      </a:rPr>
                      <m:t>, </m:t>
                    </m:r>
                    <m:r>
                      <a:rPr lang="en-US" sz="2000" b="0" i="1" smtClean="0">
                        <a:effectLst>
                          <a:outerShdw blurRad="38100" dist="38100" dir="2700000" algn="tl">
                            <a:srgbClr val="000000">
                              <a:alpha val="43137"/>
                            </a:srgbClr>
                          </a:outerShdw>
                        </a:effectLst>
                        <a:latin typeface="Cambria Math" panose="02040503050406030204" pitchFamily="18" charset="0"/>
                      </a:rPr>
                      <m:t>𝑆𝐸</m:t>
                    </m:r>
                    <m:r>
                      <a:rPr lang="en-US" sz="2000" b="0" i="1" smtClean="0">
                        <a:effectLst>
                          <a:outerShdw blurRad="38100" dist="38100" dir="2700000" algn="tl">
                            <a:srgbClr val="000000">
                              <a:alpha val="43137"/>
                            </a:srgbClr>
                          </a:outerShdw>
                        </a:effectLst>
                        <a:latin typeface="Cambria Math" panose="02040503050406030204" pitchFamily="18" charset="0"/>
                      </a:rPr>
                      <m:t>}</m:t>
                    </m:r>
                  </m:oMath>
                </a14:m>
                <a:endParaRPr lang="en-US" sz="2000" dirty="0">
                  <a:effectLst>
                    <a:outerShdw blurRad="38100" dist="38100" dir="2700000" algn="tl">
                      <a:srgbClr val="000000">
                        <a:alpha val="43137"/>
                      </a:srgbClr>
                    </a:outerShdw>
                  </a:effectLst>
                </a:endParaRPr>
              </a:p>
              <a:p>
                <a:pPr marL="1200150" lvl="2" indent="-285750">
                  <a:buFont typeface="Arial" panose="020B0604020202020204" pitchFamily="34" charset="0"/>
                  <a:buChar char="•"/>
                </a:pPr>
                <a:r>
                  <a:rPr lang="en-US" sz="2000" dirty="0">
                    <a:effectLst>
                      <a:outerShdw blurRad="38100" dist="38100" dir="2700000" algn="tl">
                        <a:srgbClr val="000000">
                          <a:alpha val="43137"/>
                        </a:srgbClr>
                      </a:outerShdw>
                    </a:effectLst>
                  </a:rPr>
                  <a:t>The set of countries can always be extended</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Each image is from a random location in a given country and consist of a </a:t>
                </a:r>
                <a14:m>
                  <m:oMath xmlns:m="http://schemas.openxmlformats.org/officeDocument/2006/math">
                    <m:r>
                      <a:rPr lang="en-US" sz="2000" b="0" i="1" smtClean="0">
                        <a:effectLst>
                          <a:outerShdw blurRad="38100" dist="38100" dir="2700000" algn="tl">
                            <a:srgbClr val="000000">
                              <a:alpha val="43137"/>
                            </a:srgbClr>
                          </a:outerShdw>
                        </a:effectLst>
                        <a:latin typeface="Cambria Math" panose="02040503050406030204" pitchFamily="18" charset="0"/>
                      </a:rPr>
                      <m:t>360 °</m:t>
                    </m:r>
                  </m:oMath>
                </a14:m>
                <a:r>
                  <a:rPr lang="en-US" sz="2000" dirty="0">
                    <a:effectLst>
                      <a:outerShdw blurRad="38100" dist="38100" dir="2700000" algn="tl">
                        <a:srgbClr val="000000">
                          <a:alpha val="43137"/>
                        </a:srgbClr>
                      </a:outerShdw>
                    </a:effectLst>
                  </a:rPr>
                  <a:t> image of that location (possibly we will have four images at heading of </a:t>
                </a:r>
                <a14:m>
                  <m:oMath xmlns:m="http://schemas.openxmlformats.org/officeDocument/2006/math">
                    <m:r>
                      <a:rPr lang="en-US" sz="2000" b="0" i="1" smtClean="0">
                        <a:effectLst>
                          <a:outerShdw blurRad="38100" dist="38100" dir="2700000" algn="tl">
                            <a:srgbClr val="000000">
                              <a:alpha val="43137"/>
                            </a:srgbClr>
                          </a:outerShdw>
                        </a:effectLst>
                        <a:latin typeface="Cambria Math" panose="02040503050406030204" pitchFamily="18" charset="0"/>
                      </a:rPr>
                      <m:t>0°, 90°, 180°</m:t>
                    </m:r>
                  </m:oMath>
                </a14:m>
                <a:r>
                  <a:rPr lang="en-US" sz="2000" dirty="0">
                    <a:effectLst>
                      <a:outerShdw blurRad="38100" dist="38100" dir="2700000" algn="tl">
                        <a:srgbClr val="000000">
                          <a:alpha val="43137"/>
                        </a:srgbClr>
                      </a:outerShdw>
                    </a:effectLst>
                  </a:rPr>
                  <a:t> and </a:t>
                </a:r>
                <a14:m>
                  <m:oMath xmlns:m="http://schemas.openxmlformats.org/officeDocument/2006/math">
                    <m:r>
                      <a:rPr lang="en-US" sz="2000" b="0" i="1" smtClean="0">
                        <a:effectLst>
                          <a:outerShdw blurRad="38100" dist="38100" dir="2700000" algn="tl">
                            <a:srgbClr val="000000">
                              <a:alpha val="43137"/>
                            </a:srgbClr>
                          </a:outerShdw>
                        </a:effectLst>
                        <a:latin typeface="Cambria Math" panose="02040503050406030204" pitchFamily="18" charset="0"/>
                      </a:rPr>
                      <m:t>270°</m:t>
                    </m:r>
                  </m:oMath>
                </a14:m>
                <a:r>
                  <a:rPr lang="en-US" sz="2000" dirty="0">
                    <a:effectLst>
                      <a:outerShdw blurRad="38100" dist="38100" dir="2700000" algn="tl">
                        <a:srgbClr val="000000">
                          <a:alpha val="43137"/>
                        </a:srgbClr>
                      </a:outerShdw>
                    </a:effectLst>
                  </a:rPr>
                  <a:t>)</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For each image we get a label for the specific location</a:t>
                </a:r>
              </a:p>
              <a:p>
                <a:pPr marL="742950" lvl="1" indent="-285750">
                  <a:buFont typeface="Arial" panose="020B0604020202020204" pitchFamily="34" charset="0"/>
                  <a:buChar char="•"/>
                </a:pPr>
                <a:endParaRPr lang="en-US" sz="2000" dirty="0">
                  <a:effectLst>
                    <a:outerShdw blurRad="38100" dist="38100" dir="2700000" algn="tl">
                      <a:srgbClr val="000000">
                        <a:alpha val="43137"/>
                      </a:srgbClr>
                    </a:outerShdw>
                  </a:effectLst>
                </a:endParaRPr>
              </a:p>
            </p:txBody>
          </p:sp>
        </mc:Choice>
        <mc:Fallback>
          <p:sp>
            <p:nvSpPr>
              <p:cNvPr id="4" name="TextBox 3">
                <a:extLst>
                  <a:ext uri="{FF2B5EF4-FFF2-40B4-BE49-F238E27FC236}">
                    <a16:creationId xmlns:a16="http://schemas.microsoft.com/office/drawing/2014/main" id="{C9AD876D-B9B0-1E95-8758-A245082F91B6}"/>
                  </a:ext>
                </a:extLst>
              </p:cNvPr>
              <p:cNvSpPr txBox="1">
                <a:spLocks noRot="1" noChangeAspect="1" noMove="1" noResize="1" noEditPoints="1" noAdjustHandles="1" noChangeArrowheads="1" noChangeShapeType="1" noTextEdit="1"/>
              </p:cNvSpPr>
              <p:nvPr/>
            </p:nvSpPr>
            <p:spPr>
              <a:xfrm>
                <a:off x="1136839" y="902193"/>
                <a:ext cx="8838560" cy="2862322"/>
              </a:xfrm>
              <a:prstGeom prst="rect">
                <a:avLst/>
              </a:prstGeom>
              <a:blipFill>
                <a:blip r:embed="rId2"/>
                <a:stretch>
                  <a:fillRect l="-621" t="-1277"/>
                </a:stretch>
              </a:blipFill>
            </p:spPr>
            <p:txBody>
              <a:bodyPr/>
              <a:lstStyle/>
              <a:p>
                <a:r>
                  <a:rPr lang="da-DK">
                    <a:noFill/>
                  </a:rPr>
                  <a:t> </a:t>
                </a:r>
              </a:p>
            </p:txBody>
          </p:sp>
        </mc:Fallback>
      </mc:AlternateContent>
      <p:pic>
        <p:nvPicPr>
          <p:cNvPr id="2052" name="Picture 4" descr="Ingen tilgængelig beskrivelse.">
            <a:extLst>
              <a:ext uri="{FF2B5EF4-FFF2-40B4-BE49-F238E27FC236}">
                <a16:creationId xmlns:a16="http://schemas.microsoft.com/office/drawing/2014/main" id="{40E28CE8-EC25-BA7F-3193-4BD397672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45" y="4102934"/>
            <a:ext cx="5430174" cy="271013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ngen tilgængelig beskrivelse.">
            <a:extLst>
              <a:ext uri="{FF2B5EF4-FFF2-40B4-BE49-F238E27FC236}">
                <a16:creationId xmlns:a16="http://schemas.microsoft.com/office/drawing/2014/main" id="{E8592743-A540-2E82-A0E0-82E94D0C53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580"/>
          <a:stretch/>
        </p:blipFill>
        <p:spPr bwMode="auto">
          <a:xfrm>
            <a:off x="5636018" y="4102934"/>
            <a:ext cx="6384037" cy="27101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8E54A60-1FC8-BC34-FA5A-2BA3733B9DD6}"/>
              </a:ext>
            </a:extLst>
          </p:cNvPr>
          <p:cNvCxnSpPr/>
          <p:nvPr/>
        </p:nvCxnSpPr>
        <p:spPr>
          <a:xfrm>
            <a:off x="125945" y="4264570"/>
            <a:ext cx="88434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D72E9E9-DFBF-28F0-7E88-7680EE51E41E}"/>
              </a:ext>
            </a:extLst>
          </p:cNvPr>
          <p:cNvCxnSpPr/>
          <p:nvPr/>
        </p:nvCxnSpPr>
        <p:spPr>
          <a:xfrm>
            <a:off x="4698124" y="4989788"/>
            <a:ext cx="2530366" cy="14977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37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29D169-E162-0586-562E-9C6A89514B7E}"/>
              </a:ext>
            </a:extLst>
          </p:cNvPr>
          <p:cNvSpPr txBox="1"/>
          <p:nvPr/>
        </p:nvSpPr>
        <p:spPr>
          <a:xfrm>
            <a:off x="5004823" y="194307"/>
            <a:ext cx="8921164" cy="707886"/>
          </a:xfrm>
          <a:prstGeom prst="rect">
            <a:avLst/>
          </a:prstGeom>
          <a:noFill/>
        </p:spPr>
        <p:txBody>
          <a:bodyPr wrap="square" rtlCol="0">
            <a:spAutoFit/>
          </a:bodyPr>
          <a:lstStyle/>
          <a:p>
            <a:r>
              <a:rPr lang="en-US" sz="4000" dirty="0"/>
              <a:t>Model</a:t>
            </a:r>
            <a:endParaRPr lang="da-DK" sz="4000"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1CA5E33-F11E-E092-4DCE-0B591C0B17BD}"/>
                  </a:ext>
                </a:extLst>
              </p:cNvPr>
              <p:cNvSpPr txBox="1"/>
              <p:nvPr/>
            </p:nvSpPr>
            <p:spPr>
              <a:xfrm>
                <a:off x="1136839" y="902192"/>
                <a:ext cx="6138947" cy="2862322"/>
              </a:xfrm>
              <a:prstGeom prst="rect">
                <a:avLst/>
              </a:prstGeom>
              <a:noFill/>
            </p:spPr>
            <p:txBody>
              <a:bodyPr wrap="square">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rPr>
                  <a:t>Resnet</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Has shown good results on for example the ImageNet dataset</a:t>
                </a: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Has also shown good results on a similar task to ours – classifying states in the US</a:t>
                </a:r>
                <a14:m>
                  <m:oMath xmlns:m="http://schemas.openxmlformats.org/officeDocument/2006/math">
                    <m:sSup>
                      <m:sSupPr>
                        <m:ctrlPr>
                          <a:rPr lang="en-US" sz="2000" b="0" i="1" smtClean="0">
                            <a:effectLst>
                              <a:outerShdw blurRad="38100" dist="38100" dir="2700000" algn="tl">
                                <a:srgbClr val="000000">
                                  <a:alpha val="43137"/>
                                </a:srgbClr>
                              </a:outerShdw>
                            </a:effectLst>
                            <a:latin typeface="Cambria Math" panose="02040503050406030204" pitchFamily="18" charset="0"/>
                          </a:rPr>
                        </m:ctrlPr>
                      </m:sSupPr>
                      <m:e>
                        <m:r>
                          <a:rPr lang="en-US" sz="2000" b="0" i="1" smtClean="0">
                            <a:effectLst>
                              <a:outerShdw blurRad="38100" dist="38100" dir="2700000" algn="tl">
                                <a:srgbClr val="000000">
                                  <a:alpha val="43137"/>
                                </a:srgbClr>
                              </a:outerShdw>
                            </a:effectLst>
                            <a:latin typeface="Cambria Math" panose="02040503050406030204" pitchFamily="18" charset="0"/>
                          </a:rPr>
                          <m:t>.</m:t>
                        </m:r>
                      </m:e>
                      <m:sup>
                        <m:r>
                          <a:rPr lang="en-US" sz="2000" b="0" i="1" smtClean="0">
                            <a:effectLst>
                              <a:outerShdw blurRad="38100" dist="38100" dir="2700000" algn="tl">
                                <a:srgbClr val="000000">
                                  <a:alpha val="43137"/>
                                </a:srgbClr>
                              </a:outerShdw>
                            </a:effectLst>
                            <a:latin typeface="Cambria Math" panose="02040503050406030204" pitchFamily="18" charset="0"/>
                          </a:rPr>
                          <m:t>1</m:t>
                        </m:r>
                      </m:sup>
                    </m:sSup>
                  </m:oMath>
                </a14:m>
                <a:endParaRPr lang="en-US" sz="2000" dirty="0">
                  <a:effectLst>
                    <a:outerShdw blurRad="38100" dist="38100" dir="2700000" algn="tl">
                      <a:srgbClr val="000000">
                        <a:alpha val="43137"/>
                      </a:srgbClr>
                    </a:outerShdw>
                  </a:effectLst>
                </a:endParaRPr>
              </a:p>
              <a:p>
                <a:pPr marL="742950" lvl="1" indent="-285750">
                  <a:buFont typeface="Arial" panose="020B0604020202020204" pitchFamily="34" charset="0"/>
                  <a:buChar char="•"/>
                </a:pPr>
                <a:r>
                  <a:rPr lang="en-US" sz="2000" dirty="0">
                    <a:effectLst>
                      <a:outerShdw blurRad="38100" dist="38100" dir="2700000" algn="tl">
                        <a:srgbClr val="000000">
                          <a:alpha val="43137"/>
                        </a:srgbClr>
                      </a:outerShdw>
                    </a:effectLst>
                  </a:rPr>
                  <a:t>Maybe we can use a pretrained version of the Resnet model which has been trained on the ImageNet dataset.</a:t>
                </a:r>
              </a:p>
              <a:p>
                <a:pPr marL="742950" lvl="1" indent="-285750">
                  <a:buFont typeface="Arial" panose="020B0604020202020204" pitchFamily="34" charset="0"/>
                  <a:buChar char="•"/>
                </a:pPr>
                <a:endParaRPr lang="en-US" sz="2000" dirty="0">
                  <a:effectLst>
                    <a:outerShdw blurRad="38100" dist="38100" dir="2700000" algn="tl">
                      <a:srgbClr val="000000">
                        <a:alpha val="43137"/>
                      </a:srgbClr>
                    </a:outerShdw>
                  </a:effectLst>
                </a:endParaRPr>
              </a:p>
            </p:txBody>
          </p:sp>
        </mc:Choice>
        <mc:Fallback>
          <p:sp>
            <p:nvSpPr>
              <p:cNvPr id="2" name="TextBox 1">
                <a:extLst>
                  <a:ext uri="{FF2B5EF4-FFF2-40B4-BE49-F238E27FC236}">
                    <a16:creationId xmlns:a16="http://schemas.microsoft.com/office/drawing/2014/main" id="{91CA5E33-F11E-E092-4DCE-0B591C0B17BD}"/>
                  </a:ext>
                </a:extLst>
              </p:cNvPr>
              <p:cNvSpPr txBox="1">
                <a:spLocks noRot="1" noChangeAspect="1" noMove="1" noResize="1" noEditPoints="1" noAdjustHandles="1" noChangeArrowheads="1" noChangeShapeType="1" noTextEdit="1"/>
              </p:cNvSpPr>
              <p:nvPr/>
            </p:nvSpPr>
            <p:spPr>
              <a:xfrm>
                <a:off x="1136839" y="902192"/>
                <a:ext cx="6138947" cy="2862322"/>
              </a:xfrm>
              <a:prstGeom prst="rect">
                <a:avLst/>
              </a:prstGeom>
              <a:blipFill>
                <a:blip r:embed="rId2"/>
                <a:stretch>
                  <a:fillRect l="-893" t="-1277"/>
                </a:stretch>
              </a:blipFill>
            </p:spPr>
            <p:txBody>
              <a:bodyPr/>
              <a:lstStyle/>
              <a:p>
                <a:r>
                  <a:rPr lang="da-DK">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629B13C-073B-F122-5C3F-C2423E677B7A}"/>
                  </a:ext>
                </a:extLst>
              </p:cNvPr>
              <p:cNvSpPr txBox="1"/>
              <p:nvPr/>
            </p:nvSpPr>
            <p:spPr>
              <a:xfrm>
                <a:off x="83790" y="6480786"/>
                <a:ext cx="3720955" cy="369332"/>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1</m:t>
                        </m:r>
                      </m:sup>
                    </m:sSup>
                  </m:oMath>
                </a14:m>
                <a:r>
                  <a:rPr lang="da-DK" dirty="0"/>
                  <a:t>https://arxiv.org/pdf/1810.03077.pdf</a:t>
                </a:r>
              </a:p>
            </p:txBody>
          </p:sp>
        </mc:Choice>
        <mc:Fallback>
          <p:sp>
            <p:nvSpPr>
              <p:cNvPr id="3" name="TextBox 2">
                <a:extLst>
                  <a:ext uri="{FF2B5EF4-FFF2-40B4-BE49-F238E27FC236}">
                    <a16:creationId xmlns:a16="http://schemas.microsoft.com/office/drawing/2014/main" id="{2629B13C-073B-F122-5C3F-C2423E677B7A}"/>
                  </a:ext>
                </a:extLst>
              </p:cNvPr>
              <p:cNvSpPr txBox="1">
                <a:spLocks noRot="1" noChangeAspect="1" noMove="1" noResize="1" noEditPoints="1" noAdjustHandles="1" noChangeArrowheads="1" noChangeShapeType="1" noTextEdit="1"/>
              </p:cNvSpPr>
              <p:nvPr/>
            </p:nvSpPr>
            <p:spPr>
              <a:xfrm>
                <a:off x="83790" y="6480786"/>
                <a:ext cx="3720955" cy="369332"/>
              </a:xfrm>
              <a:prstGeom prst="rect">
                <a:avLst/>
              </a:prstGeom>
              <a:blipFill>
                <a:blip r:embed="rId3"/>
                <a:stretch>
                  <a:fillRect t="-8197" r="-820" b="-24590"/>
                </a:stretch>
              </a:blipFill>
            </p:spPr>
            <p:txBody>
              <a:bodyPr/>
              <a:lstStyle/>
              <a:p>
                <a:r>
                  <a:rPr lang="da-DK">
                    <a:noFill/>
                  </a:rPr>
                  <a:t> </a:t>
                </a:r>
              </a:p>
            </p:txBody>
          </p:sp>
        </mc:Fallback>
      </mc:AlternateContent>
      <p:pic>
        <p:nvPicPr>
          <p:cNvPr id="1026" name="Picture 2">
            <a:extLst>
              <a:ext uri="{FF2B5EF4-FFF2-40B4-BE49-F238E27FC236}">
                <a16:creationId xmlns:a16="http://schemas.microsoft.com/office/drawing/2014/main" id="{986EDEBE-D614-2AF7-693B-6D2B0CCF6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006685" y="1951376"/>
            <a:ext cx="6789955" cy="29552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6D4ABFB-5373-7C84-107C-8EE6D916BECA}"/>
              </a:ext>
            </a:extLst>
          </p:cNvPr>
          <p:cNvPicPr>
            <a:picLocks noChangeAspect="1"/>
          </p:cNvPicPr>
          <p:nvPr/>
        </p:nvPicPr>
        <p:blipFill>
          <a:blip r:embed="rId5"/>
          <a:stretch>
            <a:fillRect/>
          </a:stretch>
        </p:blipFill>
        <p:spPr>
          <a:xfrm flipV="1">
            <a:off x="96635" y="6673448"/>
            <a:ext cx="115613" cy="68743"/>
          </a:xfrm>
          <a:prstGeom prst="rect">
            <a:avLst/>
          </a:prstGeom>
        </p:spPr>
      </p:pic>
    </p:spTree>
    <p:extLst>
      <p:ext uri="{BB962C8B-B14F-4D97-AF65-F5344CB8AC3E}">
        <p14:creationId xmlns:p14="http://schemas.microsoft.com/office/powerpoint/2010/main" val="258143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29D169-E162-0586-562E-9C6A89514B7E}"/>
              </a:ext>
            </a:extLst>
          </p:cNvPr>
          <p:cNvSpPr txBox="1"/>
          <p:nvPr/>
        </p:nvSpPr>
        <p:spPr>
          <a:xfrm>
            <a:off x="1635418" y="101700"/>
            <a:ext cx="8921164" cy="707886"/>
          </a:xfrm>
          <a:prstGeom prst="rect">
            <a:avLst/>
          </a:prstGeom>
          <a:noFill/>
        </p:spPr>
        <p:txBody>
          <a:bodyPr wrap="square" rtlCol="0">
            <a:spAutoFit/>
          </a:bodyPr>
          <a:lstStyle/>
          <a:p>
            <a:pPr algn="ctr"/>
            <a:r>
              <a:rPr lang="en-US" sz="4000" dirty="0"/>
              <a:t>Why is it interesting? </a:t>
            </a:r>
            <a:endParaRPr lang="da-DK" sz="4000" dirty="0"/>
          </a:p>
        </p:txBody>
      </p:sp>
      <p:sp>
        <p:nvSpPr>
          <p:cNvPr id="2" name="TextBox 1">
            <a:extLst>
              <a:ext uri="{FF2B5EF4-FFF2-40B4-BE49-F238E27FC236}">
                <a16:creationId xmlns:a16="http://schemas.microsoft.com/office/drawing/2014/main" id="{86F64B86-7F7D-2755-67C0-085E7FF0A587}"/>
              </a:ext>
            </a:extLst>
          </p:cNvPr>
          <p:cNvSpPr txBox="1"/>
          <p:nvPr/>
        </p:nvSpPr>
        <p:spPr>
          <a:xfrm>
            <a:off x="1235848" y="1875434"/>
            <a:ext cx="972030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It will be fun to see how well a model performs compared to human intuition</a:t>
            </a:r>
          </a:p>
          <a:p>
            <a:pPr marL="285750" indent="-285750">
              <a:buFont typeface="Arial" panose="020B0604020202020204" pitchFamily="34" charset="0"/>
              <a:buChar char="•"/>
            </a:pPr>
            <a:r>
              <a:rPr lang="en-US" dirty="0"/>
              <a:t>Interesting to see how difficult it is for the model to differentiate between countries which are close one another (in terms of geographical features) compared to countries which are far apart.</a:t>
            </a:r>
          </a:p>
          <a:p>
            <a:pPr marL="285750" indent="-285750">
              <a:buFont typeface="Arial" panose="020B0604020202020204" pitchFamily="34" charset="0"/>
              <a:buChar char="•"/>
            </a:pPr>
            <a:r>
              <a:rPr lang="en-US" dirty="0"/>
              <a:t>Interesting to see how well a model can perform on a complex task as this </a:t>
            </a:r>
          </a:p>
          <a:p>
            <a:pPr marL="285750" indent="-285750">
              <a:buFont typeface="Arial" panose="020B0604020202020204" pitchFamily="34" charset="0"/>
              <a:buChar char="•"/>
            </a:pPr>
            <a:endParaRPr lang="da-DK" dirty="0"/>
          </a:p>
        </p:txBody>
      </p:sp>
    </p:spTree>
    <p:extLst>
      <p:ext uri="{BB962C8B-B14F-4D97-AF65-F5344CB8AC3E}">
        <p14:creationId xmlns:p14="http://schemas.microsoft.com/office/powerpoint/2010/main" val="1276681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729D169-E162-0586-562E-9C6A89514B7E}"/>
              </a:ext>
            </a:extLst>
          </p:cNvPr>
          <p:cNvSpPr txBox="1"/>
          <p:nvPr/>
        </p:nvSpPr>
        <p:spPr>
          <a:xfrm>
            <a:off x="1635418" y="101700"/>
            <a:ext cx="8921164" cy="707886"/>
          </a:xfrm>
          <a:prstGeom prst="rect">
            <a:avLst/>
          </a:prstGeom>
          <a:noFill/>
        </p:spPr>
        <p:txBody>
          <a:bodyPr wrap="square" rtlCol="0">
            <a:spAutoFit/>
          </a:bodyPr>
          <a:lstStyle/>
          <a:p>
            <a:pPr algn="ctr"/>
            <a:r>
              <a:rPr lang="en-US" sz="4000" dirty="0"/>
              <a:t>Training Approach and Obstacles</a:t>
            </a:r>
            <a:endParaRPr lang="da-DK" sz="4000" dirty="0"/>
          </a:p>
        </p:txBody>
      </p:sp>
      <p:sp>
        <p:nvSpPr>
          <p:cNvPr id="2" name="TextBox 1">
            <a:extLst>
              <a:ext uri="{FF2B5EF4-FFF2-40B4-BE49-F238E27FC236}">
                <a16:creationId xmlns:a16="http://schemas.microsoft.com/office/drawing/2014/main" id="{86F64B86-7F7D-2755-67C0-085E7FF0A587}"/>
              </a:ext>
            </a:extLst>
          </p:cNvPr>
          <p:cNvSpPr txBox="1"/>
          <p:nvPr/>
        </p:nvSpPr>
        <p:spPr>
          <a:xfrm>
            <a:off x="1235848" y="1875434"/>
            <a:ext cx="9720303"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training approach is rather simple – we just feed the model an image (or four image) along with a label indicating which country the image is taken in. </a:t>
            </a:r>
          </a:p>
          <a:p>
            <a:pPr marL="285750" indent="-285750">
              <a:buFont typeface="Arial" panose="020B0604020202020204" pitchFamily="34" charset="0"/>
              <a:buChar char="•"/>
            </a:pPr>
            <a:r>
              <a:rPr lang="en-US" dirty="0"/>
              <a:t>We could work with a combination of loss functions to capture the effect of both guessing the wrong country. And if the model makes a wrong guess, we can also look at how wrong it is in terms of distance to the correct country.</a:t>
            </a:r>
          </a:p>
          <a:p>
            <a:pPr marL="742950" lvl="1" indent="-285750">
              <a:buFont typeface="Arial" panose="020B0604020202020204" pitchFamily="34" charset="0"/>
              <a:buChar char="•"/>
            </a:pPr>
            <a:r>
              <a:rPr lang="en-US" dirty="0"/>
              <a:t>Cross Entropy Loss to capture if we make a wrong prediction</a:t>
            </a:r>
          </a:p>
          <a:p>
            <a:pPr marL="742950" lvl="1" indent="-285750">
              <a:buFont typeface="Arial" panose="020B0604020202020204" pitchFamily="34" charset="0"/>
              <a:buChar char="•"/>
            </a:pPr>
            <a:r>
              <a:rPr lang="en-US" dirty="0"/>
              <a:t>MSE to capture how far away the guess is from the correct country.</a:t>
            </a:r>
          </a:p>
          <a:p>
            <a:pPr marL="285750" indent="-285750">
              <a:buFont typeface="Arial" panose="020B0604020202020204" pitchFamily="34" charset="0"/>
              <a:buChar char="•"/>
            </a:pPr>
            <a:r>
              <a:rPr lang="en-US" dirty="0"/>
              <a:t>If the model performs poorly, we can also try to get more data.</a:t>
            </a:r>
          </a:p>
          <a:p>
            <a:pPr marL="742950" lvl="1" indent="-285750">
              <a:buFont typeface="Arial" panose="020B0604020202020204" pitchFamily="34" charset="0"/>
              <a:buChar char="•"/>
            </a:pPr>
            <a:r>
              <a:rPr lang="en-US" dirty="0"/>
              <a:t>We can also try to do some image augmentation.</a:t>
            </a:r>
          </a:p>
          <a:p>
            <a:pPr marL="742950" lvl="1" indent="-285750">
              <a:buFont typeface="Arial" panose="020B0604020202020204" pitchFamily="34" charset="0"/>
              <a:buChar char="•"/>
            </a:pPr>
            <a:r>
              <a:rPr lang="en-US" dirty="0"/>
              <a:t>If the model has a hard time distinguishing between similar countries, we can try to subset the set of countries which are more diverse</a:t>
            </a:r>
            <a:endParaRPr lang="da-DK" dirty="0"/>
          </a:p>
        </p:txBody>
      </p:sp>
    </p:spTree>
    <p:extLst>
      <p:ext uri="{BB962C8B-B14F-4D97-AF65-F5344CB8AC3E}">
        <p14:creationId xmlns:p14="http://schemas.microsoft.com/office/powerpoint/2010/main" val="265041965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Quotable</Template>
  <TotalTime>0</TotalTime>
  <Words>503</Words>
  <Application>Microsoft Office PowerPoint</Application>
  <PresentationFormat>Widescreen</PresentationFormat>
  <Paragraphs>33</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Cambria Math</vt:lpstr>
      <vt:lpstr>Corbel</vt:lpstr>
      <vt:lpstr>Depth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Rasmus Søgård Berntsen</dc:creator>
  <cp:lastModifiedBy>Rasmus Søgård Berntsen</cp:lastModifiedBy>
  <cp:revision>10</cp:revision>
  <dcterms:created xsi:type="dcterms:W3CDTF">2014-04-18T01:02:26Z</dcterms:created>
  <dcterms:modified xsi:type="dcterms:W3CDTF">2022-11-08T09:24:23Z</dcterms:modified>
</cp:coreProperties>
</file>